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66"/>
  </p:notesMasterIdLst>
  <p:handoutMasterIdLst>
    <p:handoutMasterId r:id="rId67"/>
  </p:handoutMasterIdLst>
  <p:sldIdLst>
    <p:sldId id="256" r:id="rId2"/>
    <p:sldId id="257" r:id="rId3"/>
    <p:sldId id="258" r:id="rId4"/>
    <p:sldId id="259" r:id="rId5"/>
    <p:sldId id="260" r:id="rId6"/>
    <p:sldId id="316" r:id="rId7"/>
    <p:sldId id="261" r:id="rId8"/>
    <p:sldId id="262" r:id="rId9"/>
    <p:sldId id="263" r:id="rId10"/>
    <p:sldId id="265" r:id="rId11"/>
    <p:sldId id="317" r:id="rId12"/>
    <p:sldId id="264" r:id="rId13"/>
    <p:sldId id="266" r:id="rId14"/>
    <p:sldId id="269" r:id="rId15"/>
    <p:sldId id="270" r:id="rId16"/>
    <p:sldId id="267" r:id="rId17"/>
    <p:sldId id="268" r:id="rId18"/>
    <p:sldId id="318" r:id="rId19"/>
    <p:sldId id="271" r:id="rId20"/>
    <p:sldId id="272" r:id="rId21"/>
    <p:sldId id="273" r:id="rId22"/>
    <p:sldId id="275" r:id="rId23"/>
    <p:sldId id="274" r:id="rId24"/>
    <p:sldId id="319" r:id="rId25"/>
    <p:sldId id="276" r:id="rId26"/>
    <p:sldId id="277" r:id="rId27"/>
    <p:sldId id="278" r:id="rId28"/>
    <p:sldId id="279" r:id="rId29"/>
    <p:sldId id="280" r:id="rId30"/>
    <p:sldId id="281" r:id="rId31"/>
    <p:sldId id="320" r:id="rId32"/>
    <p:sldId id="284" r:id="rId33"/>
    <p:sldId id="282" r:id="rId34"/>
    <p:sldId id="283" r:id="rId35"/>
    <p:sldId id="321" r:id="rId36"/>
    <p:sldId id="285" r:id="rId37"/>
    <p:sldId id="286" r:id="rId38"/>
    <p:sldId id="290" r:id="rId39"/>
    <p:sldId id="287" r:id="rId40"/>
    <p:sldId id="288" r:id="rId41"/>
    <p:sldId id="289" r:id="rId42"/>
    <p:sldId id="292" r:id="rId43"/>
    <p:sldId id="293" r:id="rId44"/>
    <p:sldId id="299" r:id="rId45"/>
    <p:sldId id="300" r:id="rId46"/>
    <p:sldId id="294" r:id="rId47"/>
    <p:sldId id="295" r:id="rId48"/>
    <p:sldId id="296" r:id="rId49"/>
    <p:sldId id="297" r:id="rId50"/>
    <p:sldId id="298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</p:sldIdLst>
  <p:sldSz cx="9144000" cy="6858000" type="screen4x3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1" autoAdjust="0"/>
    <p:restoredTop sz="94671" autoAdjust="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13075" cy="465138"/>
          </a:xfrm>
          <a:prstGeom prst="rect">
            <a:avLst/>
          </a:prstGeom>
        </p:spPr>
        <p:txBody>
          <a:bodyPr vert="horz" lIns="91425" tIns="45712" rIns="91425" bIns="457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40176" y="1"/>
            <a:ext cx="3013075" cy="465138"/>
          </a:xfrm>
          <a:prstGeom prst="rect">
            <a:avLst/>
          </a:prstGeom>
        </p:spPr>
        <p:txBody>
          <a:bodyPr vert="horz" lIns="91425" tIns="45712" rIns="91425" bIns="45712" rtlCol="0"/>
          <a:lstStyle>
            <a:lvl1pPr algn="r">
              <a:defRPr sz="1200"/>
            </a:lvl1pPr>
          </a:lstStyle>
          <a:p>
            <a:fld id="{3DBA324B-8932-4342-8E2C-D9675B973BE4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42375"/>
            <a:ext cx="3013075" cy="465138"/>
          </a:xfrm>
          <a:prstGeom prst="rect">
            <a:avLst/>
          </a:prstGeom>
        </p:spPr>
        <p:txBody>
          <a:bodyPr vert="horz" lIns="91425" tIns="45712" rIns="91425" bIns="457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40176" y="8842375"/>
            <a:ext cx="3013075" cy="465138"/>
          </a:xfrm>
          <a:prstGeom prst="rect">
            <a:avLst/>
          </a:prstGeom>
        </p:spPr>
        <p:txBody>
          <a:bodyPr vert="horz" lIns="91425" tIns="45712" rIns="91425" bIns="45712" rtlCol="0" anchor="b"/>
          <a:lstStyle>
            <a:lvl1pPr algn="r">
              <a:defRPr sz="1200"/>
            </a:lvl1pPr>
          </a:lstStyle>
          <a:p>
            <a:fld id="{2B49520D-E007-443F-A167-B75AB2DFDB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016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15" tIns="46457" rIns="92915" bIns="4645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7" y="0"/>
            <a:ext cx="3013763" cy="465455"/>
          </a:xfrm>
          <a:prstGeom prst="rect">
            <a:avLst/>
          </a:prstGeom>
        </p:spPr>
        <p:txBody>
          <a:bodyPr vert="horz" lIns="92915" tIns="46457" rIns="92915" bIns="46457" rtlCol="0"/>
          <a:lstStyle>
            <a:lvl1pPr algn="r">
              <a:defRPr sz="1200"/>
            </a:lvl1pPr>
          </a:lstStyle>
          <a:p>
            <a:fld id="{E2BB58C2-1B52-44E9-B1FC-0C88D6BB0BC5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15" tIns="46457" rIns="92915" bIns="4645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21824"/>
            <a:ext cx="5563870" cy="4189095"/>
          </a:xfrm>
          <a:prstGeom prst="rect">
            <a:avLst/>
          </a:prstGeom>
        </p:spPr>
        <p:txBody>
          <a:bodyPr vert="horz" lIns="92915" tIns="46457" rIns="92915" bIns="4645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15" tIns="46457" rIns="92915" bIns="4645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7" y="8842029"/>
            <a:ext cx="3013763" cy="465455"/>
          </a:xfrm>
          <a:prstGeom prst="rect">
            <a:avLst/>
          </a:prstGeom>
        </p:spPr>
        <p:txBody>
          <a:bodyPr vert="horz" lIns="92915" tIns="46457" rIns="92915" bIns="46457" rtlCol="0" anchor="b"/>
          <a:lstStyle>
            <a:lvl1pPr algn="r">
              <a:defRPr sz="1200"/>
            </a:lvl1pPr>
          </a:lstStyle>
          <a:p>
            <a:fld id="{AF462271-8969-4FEE-82F7-F5C1610A3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012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462271-8969-4FEE-82F7-F5C1610A365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123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462271-8969-4FEE-82F7-F5C1610A365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652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396F7358-79DB-4873-A00C-59E39D8BBFEB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hyperlink" Target="http://en.wikipedia.org/wiki/File:AKnightsTale.jpg" TargetMode="External"/><Relationship Id="rId7" Type="http://schemas.openxmlformats.org/officeDocument/2006/relationships/image" Target="../media/image2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en.wikipedia.org/wiki/File:Hunchbackposter.jpg" TargetMode="Externa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yourdressmaker.com/shop/images/w_dresses/Dress_No_05_red_gold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hyperlink" Target="http://en.wikipedia.org/wiki/File:Shoes_early_17th_cent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hyperlink" Target="http://www.erasofelegance.com/entertainment/movies/shakespeare/shakespeare.html" TargetMode="External"/><Relationship Id="rId7" Type="http://schemas.openxmlformats.org/officeDocument/2006/relationships/hyperlink" Target="http://www.erasofelegance.com/entertainment/movies/romeo/romeo.html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hyperlink" Target="http://www.erasofelegance.com/entertainment/movies/everafter/everafter.html" TargetMode="External"/><Relationship Id="rId4" Type="http://schemas.openxmlformats.org/officeDocument/2006/relationships/image" Target="../media/image36.jpeg"/><Relationship Id="rId9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://en.wikipedia.org/wiki/File:Boots_and_Boot_Hose_1630s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en/e/ee/Doubletvanda.jpg" TargetMode="Externa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hyperlink" Target="//upload.wikimedia.org/wikipedia/commons/5/5d/St_george_civic_guard_hals.jpg" TargetMode="External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Netscher_Huygens.jpg" TargetMode="Externa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hyperlink" Target="http://www.cwu.edu/~robinsos/ppages/resources/Costume_History/images/PLATE64DX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rasofelegance.com/entertainment/movies/musketeers/musketeers.html" TargetMode="External"/><Relationship Id="rId3" Type="http://schemas.openxmlformats.org/officeDocument/2006/relationships/image" Target="../media/image51.jpeg"/><Relationship Id="rId7" Type="http://schemas.openxmlformats.org/officeDocument/2006/relationships/image" Target="../media/image53.jpeg"/><Relationship Id="rId2" Type="http://schemas.openxmlformats.org/officeDocument/2006/relationships/hyperlink" Target="http://www.erasofelegance.com/entertainment/movies/earring/earring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rasofelegance.com/entertainment/movies/ironmask/ironmask.html" TargetMode="External"/><Relationship Id="rId5" Type="http://schemas.openxmlformats.org/officeDocument/2006/relationships/image" Target="../media/image52.jpeg"/><Relationship Id="rId4" Type="http://schemas.openxmlformats.org/officeDocument/2006/relationships/hyperlink" Target="http://www.erasofelegance.com/entertainment/movies/pirates/pirates.html" TargetMode="External"/><Relationship Id="rId9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8.jpeg"/><Relationship Id="rId7" Type="http://schemas.openxmlformats.org/officeDocument/2006/relationships/image" Target="../media/image70.jpeg"/><Relationship Id="rId2" Type="http://schemas.openxmlformats.org/officeDocument/2006/relationships/hyperlink" Target="http://www.erasofelegance.com/entertainment/movies/duchess/duchess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rasofelegance.com/entertainment/movies/patriot/patriot.html" TargetMode="External"/><Relationship Id="rId5" Type="http://schemas.openxmlformats.org/officeDocument/2006/relationships/image" Target="../media/image69.jpeg"/><Relationship Id="rId4" Type="http://schemas.openxmlformats.org/officeDocument/2006/relationships/hyperlink" Target="http://www.erasofelegance.com/entertainment/movies/marie/marie.html" TargetMode="External"/><Relationship Id="rId9" Type="http://schemas.openxmlformats.org/officeDocument/2006/relationships/image" Target="../media/image7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slideLayout" Target="../slideLayouts/slideLayout7.xml"/><Relationship Id="rId1" Type="http://schemas.openxmlformats.org/officeDocument/2006/relationships/video" Target="http://www.youtube.com/v/UTJSQwNRVAs?version=3&amp;hl=en_US&amp;rel=0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rasofelegance.com/entertainment/movies/pride2005/pride2005.html" TargetMode="External"/><Relationship Id="rId3" Type="http://schemas.openxmlformats.org/officeDocument/2006/relationships/image" Target="../media/image79.jpeg"/><Relationship Id="rId7" Type="http://schemas.openxmlformats.org/officeDocument/2006/relationships/image" Target="../media/image81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rasofelegance.com/entertainment/movies/emma/emma.html" TargetMode="External"/><Relationship Id="rId5" Type="http://schemas.openxmlformats.org/officeDocument/2006/relationships/image" Target="../media/image80.jpeg"/><Relationship Id="rId4" Type="http://schemas.openxmlformats.org/officeDocument/2006/relationships/hyperlink" Target="http://www.erasofelegance.com/entertainment/movies/becomingjane/becomingjane.html" TargetMode="External"/><Relationship Id="rId9" Type="http://schemas.openxmlformats.org/officeDocument/2006/relationships/image" Target="../media/image8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slideLayout" Target="../slideLayouts/slideLayout7.xml"/><Relationship Id="rId1" Type="http://schemas.openxmlformats.org/officeDocument/2006/relationships/video" Target="http://www.youtube.com/v/LDjfYXJ3yRo?version=3&amp;hl=en_US&amp;rel=0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wu.edu/~robinsos/ppages/resources/Costume_History/images/150.jpg" TargetMode="External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gif"/><Relationship Id="rId5" Type="http://schemas.openxmlformats.org/officeDocument/2006/relationships/hyperlink" Target="http://www.costumes.org/history/broderbund/misc/1860hatstand.gif" TargetMode="External"/><Relationship Id="rId4" Type="http://schemas.openxmlformats.org/officeDocument/2006/relationships/image" Target="../media/image8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hyperlink" Target="http://www.cwu.edu/~robinsos/ppages/resources/Costume_History/images/string%20tie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7.jpeg"/><Relationship Id="rId4" Type="http://schemas.openxmlformats.org/officeDocument/2006/relationships/hyperlink" Target="http://ps.theatre.tulane.edu/Period.Styles/Costumes/images/CU/CU34.jpg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tiques.com/images/pincenez2.jpg" TargetMode="External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hyperlink" Target="http://www.cwu.edu/~robinsos/ppages/resources/Costume_History/images/2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jpeg"/><Relationship Id="rId5" Type="http://schemas.openxmlformats.org/officeDocument/2006/relationships/image" Target="../media/image110.jpeg"/><Relationship Id="rId4" Type="http://schemas.openxmlformats.org/officeDocument/2006/relationships/hyperlink" Target="http://www.cwu.edu/~robinsos/ppages/resources/Costume_History/images/4-30.jpg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4.jpeg"/><Relationship Id="rId4" Type="http://schemas.openxmlformats.org/officeDocument/2006/relationships/hyperlink" Target="http://www.cwu.edu/~robinsos/ppages/resources/Costume_History/images/PetersonsMarch1882_11.jpg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hyperlink" Target="http://www.cwu.edu/~robinsos/ppages/resources/Costume_History/images/1887b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6.jpeg"/><Relationship Id="rId4" Type="http://schemas.openxmlformats.org/officeDocument/2006/relationships/hyperlink" Target="http://www.cwu.edu/~robinsos/ppages/resources/Costume_History/images/bloo20.jpg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hyperlink" Target="http://www.cwu.edu/~robinsos/ppages/resources/Costume_History/images/1869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shion-era.com/images/Victorians/greentrain400x20.jpg" TargetMode="External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2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jpeg"/><Relationship Id="rId3" Type="http://schemas.openxmlformats.org/officeDocument/2006/relationships/image" Target="../media/image125.jpeg"/><Relationship Id="rId7" Type="http://schemas.openxmlformats.org/officeDocument/2006/relationships/image" Target="../media/image129.pn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jpeg"/><Relationship Id="rId5" Type="http://schemas.openxmlformats.org/officeDocument/2006/relationships/image" Target="../media/image127.jpeg"/><Relationship Id="rId4" Type="http://schemas.openxmlformats.org/officeDocument/2006/relationships/image" Target="../media/image126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7" Type="http://schemas.openxmlformats.org/officeDocument/2006/relationships/image" Target="../media/image132.jpeg"/><Relationship Id="rId2" Type="http://schemas.openxmlformats.org/officeDocument/2006/relationships/hyperlink" Target="http://www.cwu.edu/~robinsos/ppages/resources/Costume_History/images/knicker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cwu.edu/~robinsos/ppages/resources/Costume_History/images/chester.jpg" TargetMode="External"/><Relationship Id="rId5" Type="http://schemas.openxmlformats.org/officeDocument/2006/relationships/image" Target="../media/image131.jpeg"/><Relationship Id="rId4" Type="http://schemas.openxmlformats.org/officeDocument/2006/relationships/hyperlink" Target="http://www.cwu.edu/~robinsos/ppages/resources/Costume_History/images/chesterf.jpg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gif"/><Relationship Id="rId7" Type="http://schemas.openxmlformats.org/officeDocument/2006/relationships/image" Target="../media/image136.jpeg"/><Relationship Id="rId2" Type="http://schemas.openxmlformats.org/officeDocument/2006/relationships/hyperlink" Target="http://hatvantage.com/images/derby11.gif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5.jpeg"/><Relationship Id="rId5" Type="http://schemas.openxmlformats.org/officeDocument/2006/relationships/image" Target="../media/image134.gif"/><Relationship Id="rId4" Type="http://schemas.openxmlformats.org/officeDocument/2006/relationships/hyperlink" Target="http://www.cwu.edu/~robinsos/ppages/resources/Costume_History/images/hats-online_1613_204919.gi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en/9/9b/13thwarriorposter.jp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hyperlink" Target="http://www.cwu.edu/~robinsos/ppages/resources/Costume_History/images/legomut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8.jpeg"/><Relationship Id="rId4" Type="http://schemas.openxmlformats.org/officeDocument/2006/relationships/hyperlink" Target="http://www.cwu.edu/~robinsos/ppages/resources/Costume_History/images/shirtwaist.jpg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stumes.org/history/victorian/boehn/modeart1900b.jpg" TargetMode="External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0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hyperlink" Target="http://www.fashion-era.com/images/Edwds1890-1915/lilacpinkladiesx26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2.jpeg"/><Relationship Id="rId4" Type="http://schemas.openxmlformats.org/officeDocument/2006/relationships/hyperlink" Target="http://www.fashion-era.com/images/Edwds1890-1915/edwpinksealadyx20full.jpg" TargetMode="Externa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hyperlink" Target="http://www.fashion-era.com/images/Edwds1890-1915/1912x524ovalmarbx25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5.jpeg"/><Relationship Id="rId5" Type="http://schemas.openxmlformats.org/officeDocument/2006/relationships/hyperlink" Target="http://www.cwu.edu/~robinsos/ppages/resources/Costume_History/images/gainshat.jpg" TargetMode="External"/><Relationship Id="rId4" Type="http://schemas.openxmlformats.org/officeDocument/2006/relationships/image" Target="../media/image144.jpe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rasofelegance.com/entertainment/movies/fairlady/fairlady.html" TargetMode="External"/><Relationship Id="rId3" Type="http://schemas.openxmlformats.org/officeDocument/2006/relationships/image" Target="../media/image146.jpeg"/><Relationship Id="rId7" Type="http://schemas.openxmlformats.org/officeDocument/2006/relationships/image" Target="../media/image148.jpeg"/><Relationship Id="rId2" Type="http://schemas.openxmlformats.org/officeDocument/2006/relationships/hyperlink" Target="http://www.erasofelegance.com/entertainment/movies/anne3/anne3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rasofelegance.com/entertainment/movies/titanic/titanic.html" TargetMode="External"/><Relationship Id="rId5" Type="http://schemas.openxmlformats.org/officeDocument/2006/relationships/image" Target="../media/image147.jpeg"/><Relationship Id="rId4" Type="http://schemas.openxmlformats.org/officeDocument/2006/relationships/hyperlink" Target="http://www.erasofelegance.com/entertainment/movies/neverland/neverland.html" TargetMode="External"/><Relationship Id="rId9" Type="http://schemas.openxmlformats.org/officeDocument/2006/relationships/image" Target="../media/image14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History of Costume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0"/>
            <a:ext cx="6172200" cy="1120309"/>
          </a:xfrm>
        </p:spPr>
        <p:txBody>
          <a:bodyPr>
            <a:noAutofit/>
          </a:bodyPr>
          <a:lstStyle/>
          <a:p>
            <a:r>
              <a:rPr lang="en-US" sz="2800" dirty="0" smtClean="0"/>
              <a:t>Dark Ages – Edwardian Era</a:t>
            </a:r>
          </a:p>
          <a:p>
            <a:r>
              <a:rPr lang="en-US" sz="2800" dirty="0" smtClean="0"/>
              <a:t>500 A.D. - 1914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2208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Late Medieval Ages 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81000" y="1219200"/>
            <a:ext cx="8229600" cy="51816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endParaRPr lang="en-US" sz="3000" dirty="0" smtClean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85800" y="1219200"/>
            <a:ext cx="4953000" cy="5410200"/>
          </a:xfrm>
          <a:prstGeom prst="rect">
            <a:avLst/>
          </a:prstGeom>
        </p:spPr>
        <p:txBody>
          <a:bodyPr/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600" dirty="0" smtClean="0"/>
              <a:t>1400-1500</a:t>
            </a:r>
          </a:p>
          <a:p>
            <a:pPr>
              <a:lnSpc>
                <a:spcPct val="90000"/>
              </a:lnSpc>
            </a:pPr>
            <a:r>
              <a:rPr lang="en-US" sz="2600" dirty="0" smtClean="0"/>
              <a:t>Fashion in this era was greatly influenced by the high class society and the European Kings and Queens.</a:t>
            </a:r>
          </a:p>
          <a:p>
            <a:pPr>
              <a:lnSpc>
                <a:spcPct val="90000"/>
              </a:lnSpc>
            </a:pPr>
            <a:r>
              <a:rPr lang="en-US" sz="2600" dirty="0" smtClean="0"/>
              <a:t>The </a:t>
            </a:r>
            <a:r>
              <a:rPr lang="en-US" sz="2600" u="sng" dirty="0" err="1" smtClean="0"/>
              <a:t>Surcoat</a:t>
            </a:r>
            <a:r>
              <a:rPr lang="en-US" sz="2600" dirty="0" smtClean="0"/>
              <a:t> was a popular fashion accessory for the men of this era.</a:t>
            </a:r>
          </a:p>
          <a:p>
            <a:pPr>
              <a:lnSpc>
                <a:spcPct val="90000"/>
              </a:lnSpc>
            </a:pPr>
            <a:r>
              <a:rPr lang="en-US" sz="2600" dirty="0" smtClean="0"/>
              <a:t>Peasants had a lot of different clothing styles because each particular style identified the woman with her hometown.</a:t>
            </a:r>
          </a:p>
        </p:txBody>
      </p:sp>
      <p:pic>
        <p:nvPicPr>
          <p:cNvPr id="5" name="Picture 4" descr="14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371600"/>
            <a:ext cx="2990575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409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Think Movies:</a:t>
            </a:r>
          </a:p>
          <a:p>
            <a:pPr marL="18288" indent="0">
              <a:buNone/>
            </a:pPr>
            <a:r>
              <a:rPr lang="en-US" sz="3200" i="1" dirty="0" smtClean="0"/>
              <a:t>Becket</a:t>
            </a:r>
          </a:p>
          <a:p>
            <a:pPr marL="18288" indent="0">
              <a:buNone/>
            </a:pPr>
            <a:r>
              <a:rPr lang="en-US" sz="3200" i="1" dirty="0" err="1" smtClean="0"/>
              <a:t>BraveHeart</a:t>
            </a:r>
            <a:endParaRPr lang="en-US" sz="3200" i="1" dirty="0" smtClean="0"/>
          </a:p>
          <a:p>
            <a:pPr marL="18288" indent="0">
              <a:buNone/>
            </a:pPr>
            <a:r>
              <a:rPr lang="en-US" sz="3200" i="1" dirty="0" smtClean="0"/>
              <a:t>A Knight’s Tale</a:t>
            </a:r>
          </a:p>
          <a:p>
            <a:pPr marL="18288" indent="0">
              <a:buNone/>
            </a:pPr>
            <a:r>
              <a:rPr lang="en-US" sz="3200" i="1" dirty="0" smtClean="0"/>
              <a:t>The Hunchback of Notre Dame</a:t>
            </a:r>
          </a:p>
          <a:p>
            <a:pPr marL="18288" indent="0">
              <a:buNone/>
            </a:pPr>
            <a:r>
              <a:rPr lang="en-US" sz="3200" i="1" dirty="0" smtClean="0"/>
              <a:t>Robin Hood</a:t>
            </a:r>
          </a:p>
          <a:p>
            <a:pPr marL="18288" indent="0">
              <a:buNone/>
            </a:pPr>
            <a:endParaRPr lang="en-US" sz="3200" i="1" dirty="0" smtClean="0"/>
          </a:p>
          <a:p>
            <a:pPr marL="18288" indent="0">
              <a:buNone/>
            </a:pPr>
            <a:endParaRPr lang="en-US" sz="4800" i="1" dirty="0" smtClean="0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Medieval/Middle Ages</a:t>
            </a:r>
            <a:endParaRPr lang="en-US" dirty="0"/>
          </a:p>
        </p:txBody>
      </p:sp>
      <p:pic>
        <p:nvPicPr>
          <p:cNvPr id="2050" name="Picture 2" descr="http://dave-garcia.com/wp-content/uploads/2010/02/beck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00" y="990600"/>
            <a:ext cx="1697495" cy="2448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upload.wikimedia.org/wikipedia/en/thumb/a/a6/AKnightsTale.jpg/220px-AKnightsTale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741" y="381000"/>
            <a:ext cx="1757717" cy="255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t3.gstatic.com/images?q=tbn:ANd9GcSy2GxpxuGJGda0l4kOxscZnL-ttrWQ_2Zmzua2EySfNRC4zOfm2w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552547"/>
            <a:ext cx="1934570" cy="2802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upload.wikimedia.org/wikipedia/en/9/9d/Hunchbackposter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199" y="4451487"/>
            <a:ext cx="1346873" cy="1903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upload.wikimedia.org/wikipedia/en/thumb/4/4f/Robin_hood_1991.jpg/220px-Robin_hood_199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318" y="4740014"/>
            <a:ext cx="1219200" cy="181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9612" y="6488668"/>
            <a:ext cx="48746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http://www.erasofelegance.com/entertainment/medievalmovies.html</a:t>
            </a:r>
          </a:p>
        </p:txBody>
      </p:sp>
    </p:spTree>
    <p:extLst>
      <p:ext uri="{BB962C8B-B14F-4D97-AF65-F5344CB8AC3E}">
        <p14:creationId xmlns:p14="http://schemas.microsoft.com/office/powerpoint/2010/main" val="398177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Renaissance: 1400-1500  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04800" y="1219200"/>
            <a:ext cx="7543800" cy="5486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/>
              <a:t>Shapes becoming rounder</a:t>
            </a:r>
          </a:p>
          <a:p>
            <a:r>
              <a:rPr lang="en-US" sz="2800" dirty="0" smtClean="0"/>
              <a:t>Accentuate Physique</a:t>
            </a:r>
          </a:p>
          <a:p>
            <a:r>
              <a:rPr lang="en-US" sz="2800" dirty="0" smtClean="0"/>
              <a:t>Drawers &amp; Padding for men</a:t>
            </a:r>
          </a:p>
          <a:p>
            <a:r>
              <a:rPr lang="en-US" sz="2800" dirty="0" smtClean="0"/>
              <a:t>Codpiece </a:t>
            </a:r>
            <a:r>
              <a:rPr lang="en-US" sz="2800" dirty="0"/>
              <a:t>for men</a:t>
            </a:r>
          </a:p>
          <a:p>
            <a:pPr lvl="1"/>
            <a:r>
              <a:rPr lang="en-US" sz="2600" dirty="0"/>
              <a:t> a decorative triangular piece of fabric attached at the groin</a:t>
            </a:r>
            <a:r>
              <a:rPr lang="en-US" sz="2600" dirty="0" smtClean="0"/>
              <a:t>.</a:t>
            </a:r>
          </a:p>
          <a:p>
            <a:r>
              <a:rPr lang="en-US" sz="2800" dirty="0" smtClean="0"/>
              <a:t>Men wore blouses with exposed chest</a:t>
            </a:r>
          </a:p>
          <a:p>
            <a:r>
              <a:rPr lang="en-US" sz="2800" dirty="0"/>
              <a:t>Pregnancy Pillows for Women</a:t>
            </a:r>
          </a:p>
          <a:p>
            <a:pPr lvl="1"/>
            <a:r>
              <a:rPr lang="en-US" sz="2600" dirty="0"/>
              <a:t>the maternal look was fashionable</a:t>
            </a:r>
            <a:r>
              <a:rPr lang="en-US" sz="2600" dirty="0" smtClean="0"/>
              <a:t>.</a:t>
            </a:r>
          </a:p>
          <a:p>
            <a:r>
              <a:rPr lang="en-US" sz="2800" dirty="0" smtClean="0"/>
              <a:t>Looser, sexier clothing</a:t>
            </a:r>
          </a:p>
          <a:p>
            <a:r>
              <a:rPr lang="en-US" sz="2800" dirty="0" smtClean="0"/>
              <a:t>THINK: Romeo &amp; Juliet</a:t>
            </a:r>
          </a:p>
          <a:p>
            <a:pPr marL="18288" indent="0">
              <a:buNone/>
            </a:pPr>
            <a:endParaRPr lang="en-US" sz="2800" dirty="0"/>
          </a:p>
          <a:p>
            <a:endParaRPr lang="en-US" sz="2800" dirty="0"/>
          </a:p>
          <a:p>
            <a:pPr marL="18288" indent="0">
              <a:buNone/>
            </a:pPr>
            <a:r>
              <a:rPr lang="en-US" sz="2600" dirty="0" smtClean="0"/>
              <a:t>.</a:t>
            </a:r>
            <a:endParaRPr lang="en-US" sz="2600" dirty="0"/>
          </a:p>
          <a:p>
            <a:endParaRPr lang="en-US" sz="2800" dirty="0"/>
          </a:p>
          <a:p>
            <a:pPr marL="384048" lvl="1" indent="0">
              <a:buNone/>
            </a:pPr>
            <a:endParaRPr lang="en-US" sz="2600" b="1" dirty="0" smtClean="0">
              <a:effectLst/>
            </a:endParaRPr>
          </a:p>
          <a:p>
            <a:pPr marL="384048" lvl="1" indent="0">
              <a:buNone/>
            </a:pPr>
            <a:endParaRPr lang="en-US" sz="4000" b="1" dirty="0" smtClean="0">
              <a:effectLst/>
            </a:endParaRPr>
          </a:p>
          <a:p>
            <a:pPr lvl="2"/>
            <a:endParaRPr lang="en-US" sz="2600" b="1" dirty="0" smtClean="0">
              <a:effectLst/>
            </a:endParaRPr>
          </a:p>
          <a:p>
            <a:pPr marL="384048" lvl="1" indent="0">
              <a:buNone/>
            </a:pPr>
            <a:endParaRPr lang="en-US" sz="2800" dirty="0"/>
          </a:p>
          <a:p>
            <a:pPr lvl="1"/>
            <a:endParaRPr lang="en-US" sz="2800" dirty="0" smtClean="0"/>
          </a:p>
        </p:txBody>
      </p:sp>
      <p:pic>
        <p:nvPicPr>
          <p:cNvPr id="5" name="Picture 5" descr="1600 codpie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9611" y="914400"/>
            <a:ext cx="2093213" cy="169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1" r="66495"/>
          <a:stretch>
            <a:fillRect/>
          </a:stretch>
        </p:blipFill>
        <p:spPr bwMode="auto">
          <a:xfrm>
            <a:off x="6957387" y="3276600"/>
            <a:ext cx="1261965" cy="3363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04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Renaissance: 1400-1500  </a:t>
            </a:r>
            <a:endParaRPr lang="en-US" dirty="0"/>
          </a:p>
        </p:txBody>
      </p:sp>
      <p:pic>
        <p:nvPicPr>
          <p:cNvPr id="9224" name="Picture 8" descr="Renaissance Dress No. 5 Red, Gold">
            <a:hlinkClick r:id="rId2" tooltip="Renaissance Dress No. 5 Red, Gold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619560"/>
            <a:ext cx="28575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://www.wulflund.com/images_items/mens-renaissance-costume-i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1" y="1324596"/>
            <a:ext cx="1981200" cy="4876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14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Renaissance: 1500 - 1600 </a:t>
            </a:r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04800" y="1219200"/>
            <a:ext cx="7543800" cy="5486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600" dirty="0" smtClean="0"/>
              <a:t>Elizabethan Era</a:t>
            </a:r>
          </a:p>
          <a:p>
            <a:r>
              <a:rPr lang="en-US" sz="2800" dirty="0" smtClean="0"/>
              <a:t>Tighter, stiff, more rigid clothing</a:t>
            </a:r>
          </a:p>
          <a:p>
            <a:r>
              <a:rPr lang="en-US" sz="2800" dirty="0" smtClean="0"/>
              <a:t>Heavy and Luxurious Fabrics</a:t>
            </a:r>
          </a:p>
          <a:p>
            <a:r>
              <a:rPr lang="en-US" sz="2800" dirty="0" smtClean="0"/>
              <a:t>Slashing - </a:t>
            </a:r>
            <a:r>
              <a:rPr lang="en-US" sz="2800" dirty="0"/>
              <a:t>cut in the outer surfaces of garments </a:t>
            </a:r>
            <a:endParaRPr lang="en-US" sz="2800" dirty="0" smtClean="0"/>
          </a:p>
          <a:p>
            <a:pPr lvl="1"/>
            <a:r>
              <a:rPr lang="en-US" sz="2600" dirty="0" smtClean="0"/>
              <a:t>doublets</a:t>
            </a:r>
            <a:r>
              <a:rPr lang="en-US" sz="2600" dirty="0"/>
              <a:t>, sleeves and </a:t>
            </a:r>
            <a:r>
              <a:rPr lang="en-US" sz="2600" dirty="0" smtClean="0"/>
              <a:t>gowns</a:t>
            </a:r>
          </a:p>
          <a:p>
            <a:pPr lvl="1"/>
            <a:r>
              <a:rPr lang="en-US" sz="2600" dirty="0" smtClean="0"/>
              <a:t>exposed </a:t>
            </a:r>
            <a:r>
              <a:rPr lang="en-US" sz="2600" dirty="0"/>
              <a:t>the contrasting color of the linings beneath</a:t>
            </a:r>
            <a:endParaRPr lang="en-US" sz="2600" dirty="0" smtClean="0"/>
          </a:p>
          <a:p>
            <a:r>
              <a:rPr lang="en-US" sz="2800" dirty="0" smtClean="0"/>
              <a:t>Ruff worn by both men &amp; women</a:t>
            </a:r>
          </a:p>
          <a:p>
            <a:pPr lvl="1"/>
            <a:r>
              <a:rPr lang="en-US" sz="2600" dirty="0" smtClean="0"/>
              <a:t> </a:t>
            </a:r>
            <a:r>
              <a:rPr lang="en-US" sz="2600" dirty="0"/>
              <a:t>large stiff collar worn at this time</a:t>
            </a:r>
            <a:r>
              <a:rPr lang="en-US" sz="2600" dirty="0" smtClean="0"/>
              <a:t>.</a:t>
            </a:r>
          </a:p>
          <a:p>
            <a:pPr marL="18288" indent="0">
              <a:buNone/>
            </a:pPr>
            <a:endParaRPr lang="en-US" sz="2800" dirty="0" smtClean="0"/>
          </a:p>
          <a:p>
            <a:endParaRPr lang="en-US" sz="2800" dirty="0"/>
          </a:p>
          <a:p>
            <a:endParaRPr lang="en-US" sz="2800" dirty="0"/>
          </a:p>
          <a:p>
            <a:pPr marL="384048" lvl="1" indent="0">
              <a:buNone/>
            </a:pPr>
            <a:endParaRPr lang="en-US" sz="2600" b="1" dirty="0" smtClean="0">
              <a:effectLst/>
            </a:endParaRPr>
          </a:p>
          <a:p>
            <a:pPr marL="384048" lvl="1" indent="0">
              <a:buNone/>
            </a:pPr>
            <a:endParaRPr lang="en-US" sz="4000" b="1" dirty="0" smtClean="0">
              <a:effectLst/>
            </a:endParaRPr>
          </a:p>
          <a:p>
            <a:pPr lvl="2"/>
            <a:endParaRPr lang="en-US" sz="2600" b="1" dirty="0" smtClean="0">
              <a:effectLst/>
            </a:endParaRPr>
          </a:p>
          <a:p>
            <a:pPr marL="384048" lvl="1" indent="0">
              <a:buNone/>
            </a:pPr>
            <a:endParaRPr lang="en-US" sz="2800" dirty="0"/>
          </a:p>
          <a:p>
            <a:pPr lvl="1"/>
            <a:endParaRPr lang="en-US" sz="2800" dirty="0" smtClean="0"/>
          </a:p>
        </p:txBody>
      </p:sp>
      <p:sp>
        <p:nvSpPr>
          <p:cNvPr id="5" name="AutoShape 2" descr="data:image/jpeg;base64,/9j/4AAQSkZJRgABAQAAAQABAAD/2wCEAAkGBhMSERUUExQUFRIUGBwYGBYYFxcVFxYYFhgWFxcXGBcXHCYfGBkjGhQXHy8gIycpLCwsFx4xNTAqNSYrLCkBCQoKDgwOGA8PGiwfHyApKSkqLCwsLCwpLCkpKSkpLCkpKSkpKSkpKSwpLCwpKSwpKSkpLCkpLCwpLCkpLCwsKf/AABEIAKAAoAMBIgACEQEDEQH/xAAcAAABBQEBAQAAAAAAAAAAAAAHAgMEBQYBCAD/xABREAABAwEEBwIIBwwIBgMAAAABAgMRAAQSITEFBgcTQVFhInEIFDKBkaGy4yNCcrHBxOEVJDM0RFJiZHOk0fAXVGODkqLD8UOEo7PC0xhTdP/EABkBAAMBAQEAAAAAAAAAAAAAAAECAwQABf/EACIRAAICAgIBBQEAAAAAAAAAAAABAhEDIRIxQQQTIlFhMv/aAAwDAQACEQMRAD8A3+0DX86M3MMb7fX/APibu7u93+gqZ3nTKsY34QsmPEf3n3NOeECuPE+5/wCr0HLGJUe6gcGRW3/9S/ePc18Nv5j8S/ePc0IDjhOfzUp04ULOC7/T+ZA8Sz/WPP8A/TS2Nvd4pmxQFGJ8Y9zQdZ7ROWANKbeISOST81c2x4xt7PSlj1zLiQoNDHhvJPsU/o/W3eObstlKoJHamYzHkihVZLFaFto8XeW2hwC8QATjyJyrWWRpNnWwceye0TiSVYEk1HnI0PFE1+k9PuNpvIZDnQuXI5Y3D81d0Ppt11EushpfFIc3oHLtXE/NTYWJg5VIbISOVNyZPgiJrHrX4ogK3V8Ex5d2P8prJaS20bqPvS8D/bx/pGpO0J773UZ8nEdIoOaStF9QP5xk4+uhGbboZwjxsJlq293BPic5flHuaijwiDIAsGf6z7mhFb3ZUBwFOWBqTPKreDPQYRt8V/Uf3n3NOq27H+pfvHuaFF77K6MM6XkdQU07ev1KD/8Ao9zXP6ejeI8SGHHxj3NChxQGJzFJaRGeZ+musAWjt7/U/wB49zWu2fa+/dRLytzudypKY3m8vXgTPkJjKvOtsVdTnjRa8Hn8DbP2jfsKpkcR/CIXHiX9/wDVqD9jXBPUUXvCL/Ie60fV6DrYw6k4VzOJbf53mFNvqyqdZ24SByqFbTyzyoHCbM5APWugwIpLrMXQP5NSlWWRBz4GuGTNxqBrWEp3Szlka2emXi41KIKhBHWDMUDLJaFNrChmKJOhtPJdZukwSOGBFQyJrZsxSTWzbaH08pz4V+6yhIgInBRiJP8ACrxq3habyZu8CRE+Y0PNDaLcK+wEnGZMr9RwFbK12/dIF845RSp6GlBLooNotp+9XB0oOoUTickj56L+nrJvLOtTgN1cAjLCRMdYoe6/aPTZ3Q20kpaUAUYyTGBUfPRhJXRHLpaMkhsrVhxz6CrZlIAjmc+gpqyJCAJzVXznXnjHzVZmclsMgkngONKWn0UybWCIypu1WyE9TgKGwDazfXd4J9ZqSpMCf5mo+jBGJ8/npu12q8YGE+ocaICPaX75nhRr8HxuGLV1cR7BoMWdkLVEdkUb9hR+DtQGQW37Bqn4cVPhGfkP9/8AVqENlRx5fxoweEQmTYf7/wCrUIgY+igzhS3TlUdGKp8/orq119EDvoBJFkF9RJqcpszzqKwq7EVrNXdVHrVkChJ+MRBNTkxlFspLOlICwoEkpgRnMgjzYeuozdncQZxSTlRy0FqIw3AKO2BxxnrNWGk9R2XUwUiOfHzUFJlUktNgi1d1ltTUpSkKvZE4RW/0Jo520KDtpIJHkoGAFcY1AU2rsEEcL2PmmtRYNGKbABGNI1bKuVIr9O2C+0UDlEd4oQ69KVfZQ4FX2kFMkYKxwKTx7OFHzxOTJFZzXDVhu0Nm8BeSCUq4giuSp2TcrVAEbYMXjh30lbgOAnvq00volTSyl2ZzAgwRwIw5VC3ISJOVVTTItEEiAZ4UzeKlUu0O3jhlSJjv58qcRkrxgJTUcKOfFVICZM8KWDJHfRo4sLMgJRPE0XtgSpatf7Rv2FUHnXOAou+D2fgrYf7Rv2DQRw14QRg2I/t/q9BtZow+ELnYv7/6vQr0XoZ20uBDaFK5kDBPeeFcworokzT9js6nFhIxJwAohWHZCSiXnt2fkGPTwpWg9l1svncvtIAyXeN5QGRKUglPdNDkiih5Zdaj7PGhC3bq3OuQ6AGibZ9EoQBdERQk0tozTdjj4Vx5Bxlv4UA8ilSZHzVYarbVlpWG7YLn9oEkR8tBzHVOVTX6UcdfEKTllJiDChiD15dxpbSrw6jA9CMxX1mtgcSCIxE4GQQcik8Qa4jBwjgRPnGBo0SHN1X10UsppI60WqAJVEVCtTSVDHrUxZqM8MD3Ujeh0ZS36rt2lKQoYxnkRhw9FDHWLZ9akO3G4cSQSkSEqV+iAYlUUbWEwhPyRn3VWazoF1JEXgRHDux76ROh2k2ecnWrmGMjPCCIMRESKYLXor0Jp3Uyz6TsiXEJQh9SQpLiRiSRJSo/GByoLWqwsN7xClOF0SALt1KSDBBHGrKRJxRSinEJwml7uKQs/FFUEOFeB5mjP4PX4G1/tEewqgqfUKO2wXR5RZXlnDerSQOQCSB6aIKG9tmijaHbCkYAb8qVwA+9sak6q2NmztANp7IPeVq4lVPbW3SFWUDNW9H/AGfsrH6Y1xSw0GG8VgfCEcJ4TzqM27o0Y4pxtltrXrclVpS1Ki2LocgwMVSoYZx/GiHoyyjd4XQpJIlOAywI4wRXn9y1bxveBN0pck5mJwHf9tETULXoxcdBvoTl+e2MiP0k5RxFIkh5wdaCeySRjEj+cqqdaNVmrayW1gBWaVgC8hXAg8uYpSdYWoDgWFNn4w68xzqzZtKVpvJIIPGnjT0yG4uwdaoWh+wO+J2nyTKmVTIPNIPI4mOBFb0KF9Cp5p9OI9mmdN6MRaGlIUBIBuK4pUMUkHMf71B0ElbzCFlYIUArBOIV0M5zNK01orJxmuVV9mgiuLFNls8VnugCK5uualf4jTsiNuKjPjSHVAJJjIUp+xJ5r/xK/jXBo5B8q8ehWqMMsKRjXRHXZSEARkkemKy+nbeDCeM9fi4+jCtmuyp5E+c1hNotnFnb3jaYWuUFUnCQZMcyMKRqiuL5Som7LrWDYEJ7RUkrKuQlZIAx4A0PNrehm2rYpxHZLoSsp5qJIUR6KKmpeixZrEykiFFAUr5SxJmh/tqaBeZUkSotGeeCjFMnsRrbSBc45A60yBAmukT/ADypJx+itCJMl6J0aXnUtjI4qPIcT9Hnr0Ns0bht0AQAUgDkAkgUL9W9CbloXh8I5BVzSPip+nz0VdnghDvyk+yaHkZqkZXbralINju5nf48vwH8aFdksxOGfM/x5mirt0QSqxgZ/DY8vxeTQ4bWEi6j0kTNSyS2asELVscZUGpkAhQMJ4jqeQqVYrAVFKleUMUgSAn9I0zYLJKpxPXmavWmb3YHk/GP0Vknko3Rx6GGXnRN11YQZkkzejyjGUcKutDaetVmQVpVeQCQptfEYGQeETHmpCbKkqwHZQBe5GMQkd/GksWdSmlpJkLKjGeOHqqKztHSwxfguLLrm4+4WkNLStxAJBUFEAZnDIGRXNKaZt2jQlsFpTRm4q5yM3TjmJqDqdZB48ooJCrhN7lcIwI/NMRW31psYtVicF2HUC8EkSUrRjA6EAitt8o8kZYSjjyKElaYOBtZtxUUEtInySGr2PI41At21PSIN3fpByN1oJKSOHaFJ1S0TvtI2cGCmSuDwuCfTNObW9WSxa98md3aAV5eSseUPmNNB32dnxxhLikNWTWO32htx0Wm0OBlN51CYRAmBBGfM1A0RpB+0OhsvO33VBKFbxUSTx51u9itgSbLaCoSFuXCOaQnEeushozRoY0qlpKgUt2kJvcIC8u8ZUWhccm+l0IsqLUu0izlbyVFdy6XFSCJnGelJsWjbQ9aixeWVhUKSsqO7AkqzOJgYHrW91ksqDpuzQIJulUfnSq6fRAq0ZsaV6aW4I+Bs6Qo81rJuz1u1PuykpqKTS8Ffa9cyzZXUuAh1q42hJzWSJSZ5RjNYp21rtKXFuGV9lQPAAfFTyrRbS1pS+IBN5hIJTGHbUASDnhWZsqBkDMiOWEZ+mp5XoPpo3sy+l9GnFSMpxHfxFWeqGrRUQ86nsDFCT8Y/ndwqXamSIn5J6g4VN0Fbd2rdKPwaj2CeB5d1Wx5dUTy4KfJF+W4x41ttn/kO/KT7JrHKQePnraahnsO9FD2a0Ixy6MxtrEmyD9tP/QocMsEkAf7UStswJVZAMzvv9CsPZbNHZTnxNZM8qbPQ9LG4IcszHACIzNT2hACU86jgx2E4/OTVxZbMlsY9pfqH2158pWbHoeQxcSAM8zzn+AptKbqe43R7SqdVaIF7iPXSH8ITyGPVSsT9AqZy2MaAtm50gJyXjnwVgfnoh6SfG7KgQVBJM9AJIoU6YcLamXQO22r0p4j1Vdaa1vDdnU4FC6tvsomDfMoiM+Pqr08LuCPP9RH5NmS1d1gDDzb0TcUcOhwPqrWbTdPt2iz2dbSgUkqI5g3RgRzoUtLgDh1GOPdUgaTKYAiOPxpJzMHKqcWi7yKbjJ9pUELZBp0MB9LigEQFgHDtZE+iqSzPTaw6YBW/fJ4CVThNZlrSBT5IE8/o7qcFrUcyM5zyPTlSyjJlcHtxt+Wb+0a2pVpA2nFSW0kJECVAAgZ5Ekk1daqaScWHHV9kvLLjizwSlJgJHIJGZ50KmXVLWBM3jxMdcTWltWs6EsKaS4FPL7BCMGmk5GTHaWfpNBRZLPx0kJ0xpxVotLrw8lQupBAMNp8kDrTlibxnkKrtGslWCQVExJA9UVd2VqCRmR5R4VlyyLY40qGrdZsD1E1Whm8m70kEZz0q/tDcjuSaoLpCLwORBoY+gt2W+g9MbwbteDif8wH00SdQouO/KHzGg26uFIcTgVC8O+Y9E0XdmlsDjLihneEjkYyr0cc7PMz4+KtdEHak0SbOZCQA7KiRgDufnih8bSmbjQvZyrJPnNbDbW4R4pER8LIJiY3NDcawBIIOA5AfSKhmg3K0afSzSxpM0tkWhPkmVcVRh3CrBt3Dn0rMWPWpnAKMd8in2NbEqm6EpRj2iZMdEjE1jeOf0afch4ZetA3r0zdy5T9lM2i1JTJJlXznjVG9rCt3BsXUDh8ePtpyy2Oe04YRExmtXIRwFd7XFfI5SIumLaSCs+SkYDiSDiQOVZLSGklvqBUTAEJHAD7a1ltZKwqeIgDkOVZAJAkHgQPWa3enaSoyeoTbQto8q64oHvpkdlRBpx1fP08DVyV6EpVXyXsaTvugrgF44DGjQnJ+CWqVoPMYx0nGl2FxJPXn9AjKm7DaClUKww9FctjRCiU4A9oxhgc8KT8ND/lT8rstXtMupMISBHAYmOZiacs+sr0XRBVElIF3iMZnPvpvRtoQbKplDai8VX3XAMmxkAoY3cMjRB1DTY/uY8V3ErXfSqYvf2aRz4HCkcIrVC+5L+rMtq+49alLQygl1IvQlV6U5HEnPkONKccACkHBRPavAghQzCh8WOVStTbWbDaVOLYdDZR24QYSngoiMpyqt1g0yLTpAutwkOFIunAKGSSojifVSe3F9FHklB03Y8+CUlSoyhI6DHzYiiLsb/B2n5aPZNDfSlifaN15lTd8EpJ7QPcodKI+xj8FaPlo9k02KLUhM8lLG6K7bun8UOEjfYExnuKFFjsy33UNylIUoJvHITxmif4QKvxPrv/AKvQoYegHPKBHM1ol2ZsTtUFHR+xHAh19BGBBbQb0xjJUYIxmsBp3Ry7DalM3AFtHPE3wcQrzjhRH1M2rNps6GrSFpW2Am/dK0rHBRPAxnWb2maWsrzodaJU8tIk+UlQGCLp4cZFTvY8breka7UOz2B2wB9xlsboneKXKykpGJnkRWJ1i1pYVanDZ0fACIIHlGBKoOIE86zzGm1obUyUqhRBcTN2QkdkQORxNW+rCWnV3bSi8yrsqglKkzkRdxwjjSyin/SKY324sUjSqHPJUJJy8+FU2mLBcWVRKFHHoqpOtOg0WS2qZbWpTcJIUYvC+JGI5VCckTAMZGVEz5qVQ4u0UcuapnWdHJfEJUAvhOAPcfinvpp7RrrXZcQQOuRHQ5UxaWChWGEiRnBqwsesrgF1faTyMHLlNU+VaItuMqZWPWWJKcRxHFPfTKklCuRrSM6VZnLPgcI6BXDuM0i12dl3FBKVclEH0EZ0qm06aDxi9xdMrXHQ6m98dOfXrUmxMX7wIJAQqe7hUdFkurBB7wDJHMGrSxqDSH+K1QhAGMgnGOuNEs7cbZqNmvijbFovuoS+4CgpWbqQ2BIUnmVE1P1IsibPdVd3r7gJQlMXWUDALXPxjwHKo2rGzG8hK7TKSR5Azg8FHnRBsujmmU9hIH2ZY0spWQXx0VeldIWxtJUHe1yKUkd2VZFs2a2uJQuzoYtKVSlxqEBZz7Scs61WnLXOA4VibI8n7oNiYJOB6jET0woRbA0qH9d9bLS5LDzaG0hRMpCpN0wMVYeithsXPwL/AMtHoumsFtB00XbYtCR2GTmBipSgL0zkJrb7D1y3ajON9HsmqRjuxJv4Mq/CDH4ly+H+r0OtD6IW6ytxsXt1BURekX5hMcThOFHbX/UD7plg77dbm/8A8PeXt5u/00xG79dP6oaipsDG6Dl8qN5Srl0qIywvHhhnVJJvoljnxdgCbUSmCfV6qaYtEHtJClCAFGcEjJKRkO+jTp3ZC0+6p1p4sqUZUN3fSe4XxFVbmwuQfvuDIx3HLpvaRRfk25M+OcV9omaT1Lstq0YpTDLTbi2942oJCSFATioHHIisnsz1zszCVNPtEKWr8MEggCIurnIT89bjR+zy2NMlgaRlm6U3TZhgDhAO+kDpSdH7G7IkS7Dy/kFDY7m0rw85NFxZk5r7BltQsjCbYFMXiHEbxYm8kE+TdPIgTHCsmHkjAccweHKj7pPY/ZHUFIUtuSCm6ZCDEGAonA8qz39AGcW3DkbPJ9O+E0VHWxlkS6Bm3dUACQCMUknDHMVDtLaMsSrpl6aLA2A/rk99nn/WpDng/qP5cAOlm9/RjjS7ZbJ6tSVcUCVNn5kDpM0oAc8uIgUVD4PJ/r37t7+uf/Hg/wBe/dj/AO+q6Rj5foK1PIBnM+v00Q9B2Wy2JtDy+3aCMjk3PxR161b2XwfQhaVG2XgDMeLxMdd9U/SuxhT2dsug8PF/fVOdy6KQmltlnqxpg2lgOYYk5cgYqVpG0QIqx0JqeLMwhkOTcETciTzi9XLXqiVg/DQedyf/ADqLxsf3Ig/03pC6kkcax+itLtMOm0OySk4JjPqD0PCifpHZOp1JAtYTPHcz6t7VI3sAIztsx+re/pscK7BPKvAKrXplbri3XO0tw3lHKeWA6UXtgbktWr9oj2DUdfg/A/lgH/L++rY7PtQvuWh5O+329UlU7vd3boIjy1Tn0q1Ig5Wf/9k="/>
          <p:cNvSpPr>
            <a:spLocks noChangeAspect="1" noChangeArrowheads="1"/>
          </p:cNvSpPr>
          <p:nvPr/>
        </p:nvSpPr>
        <p:spPr bwMode="auto">
          <a:xfrm>
            <a:off x="63500" y="-744538"/>
            <a:ext cx="1524000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292" name="Picture 4" descr="http://www.headoverheelshistory.com/images/1500/slashin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239982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965171"/>
            <a:ext cx="1524000" cy="1584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859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Renaissance: 1500 - 1600 </a:t>
            </a:r>
            <a:endParaRPr lang="en-US" dirty="0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304800" y="1219200"/>
            <a:ext cx="6553200" cy="5486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600" dirty="0" smtClean="0"/>
              <a:t>Elizabethan Era</a:t>
            </a:r>
          </a:p>
          <a:p>
            <a:r>
              <a:rPr lang="en-US" sz="2800" dirty="0"/>
              <a:t>Farthingale for Women</a:t>
            </a:r>
          </a:p>
          <a:p>
            <a:pPr lvl="1"/>
            <a:r>
              <a:rPr lang="en-US" sz="2600" dirty="0"/>
              <a:t> stiff metal cone-shaped article worn under </a:t>
            </a:r>
            <a:r>
              <a:rPr lang="en-US" sz="2600" dirty="0" smtClean="0"/>
              <a:t>skirts</a:t>
            </a:r>
          </a:p>
          <a:p>
            <a:r>
              <a:rPr lang="en-US" sz="2800" dirty="0" smtClean="0"/>
              <a:t>Corset</a:t>
            </a:r>
          </a:p>
          <a:p>
            <a:r>
              <a:rPr lang="en-US" sz="2800" dirty="0" smtClean="0"/>
              <a:t>V-Waist</a:t>
            </a:r>
          </a:p>
          <a:p>
            <a:r>
              <a:rPr lang="en-US" sz="2800" dirty="0" smtClean="0"/>
              <a:t>Accessories</a:t>
            </a:r>
          </a:p>
          <a:p>
            <a:pPr lvl="1"/>
            <a:r>
              <a:rPr lang="en-US" sz="2600" dirty="0" smtClean="0"/>
              <a:t>Pearls, heeled shoes</a:t>
            </a:r>
          </a:p>
          <a:p>
            <a:r>
              <a:rPr lang="en-US" sz="2800" dirty="0" smtClean="0"/>
              <a:t>Tights for men</a:t>
            </a:r>
          </a:p>
          <a:p>
            <a:r>
              <a:rPr lang="en-US" sz="2800" dirty="0" smtClean="0"/>
              <a:t>THINK: Shakespeare in Love</a:t>
            </a:r>
            <a:endParaRPr lang="en-US" sz="2800" dirty="0"/>
          </a:p>
          <a:p>
            <a:pPr marL="18288" indent="0">
              <a:buNone/>
            </a:pPr>
            <a:endParaRPr lang="en-US" sz="3600" dirty="0" smtClean="0"/>
          </a:p>
          <a:p>
            <a:pPr marL="18288" indent="0">
              <a:buNone/>
            </a:pPr>
            <a:endParaRPr lang="en-US" sz="2800" dirty="0" smtClean="0"/>
          </a:p>
          <a:p>
            <a:endParaRPr lang="en-US" sz="2800" dirty="0"/>
          </a:p>
          <a:p>
            <a:endParaRPr lang="en-US" sz="2800" dirty="0"/>
          </a:p>
          <a:p>
            <a:pPr marL="384048" lvl="1" indent="0">
              <a:buNone/>
            </a:pPr>
            <a:endParaRPr lang="en-US" sz="2600" b="1" dirty="0" smtClean="0">
              <a:effectLst/>
            </a:endParaRPr>
          </a:p>
          <a:p>
            <a:pPr marL="384048" lvl="1" indent="0">
              <a:buNone/>
            </a:pPr>
            <a:endParaRPr lang="en-US" sz="4000" b="1" dirty="0" smtClean="0">
              <a:effectLst/>
            </a:endParaRPr>
          </a:p>
          <a:p>
            <a:pPr lvl="2"/>
            <a:endParaRPr lang="en-US" sz="2600" b="1" dirty="0" smtClean="0">
              <a:effectLst/>
            </a:endParaRPr>
          </a:p>
          <a:p>
            <a:pPr marL="384048" lvl="1" indent="0">
              <a:buNone/>
            </a:pPr>
            <a:endParaRPr lang="en-US" sz="2800" dirty="0"/>
          </a:p>
          <a:p>
            <a:pPr lvl="1"/>
            <a:endParaRPr lang="en-US" sz="2800" dirty="0" smtClean="0"/>
          </a:p>
        </p:txBody>
      </p:sp>
      <p:pic>
        <p:nvPicPr>
          <p:cNvPr id="14338" name="Picture 2" descr="http://t1.gstatic.com/images?q=tbn:ANd9GcRd7sg1TB3vHKa-3HbcZzdNyizhrFCP3tb9E8mYSZubDtYiljORf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267" y="2933816"/>
            <a:ext cx="1305790" cy="205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066800"/>
            <a:ext cx="2133600" cy="284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 descr="http://upload.wikimedia.org/wikipedia/en/6/6a/Shoes_early_17th_cent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057" y="5257800"/>
            <a:ext cx="3614088" cy="120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723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7993063" cy="135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 descr="http://3.bp.blogspot.com/_KPMJWwxXC7M/S0yTPhXuQ1I/AAAAAAAAATU/m6RfIyhFS2g/s320/Anonym_Erzherzog_Karl_I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180" y="1691409"/>
            <a:ext cx="3750020" cy="3947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www.luminarium.org/renlit/regin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47800"/>
            <a:ext cx="3505200" cy="5088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545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Elizabethan Era 1500-1600</a:t>
            </a:r>
            <a:endParaRPr lang="en-US" dirty="0"/>
          </a:p>
        </p:txBody>
      </p:sp>
      <p:sp>
        <p:nvSpPr>
          <p:cNvPr id="3" name="AutoShape 2" descr="data:image/jpeg;base64,/9j/4AAQSkZJRgABAQAAAQABAAD/2wBDAAkGBwgHBgkIBwgKCgkLDRYPDQwMDRsUFRAWIB0iIiAdHx8kKDQsJCYxJx8fLT0tMTU3Ojo6Iys/RD84QzQ5Ojf/2wBDAQoKCg0MDRoPDxo3JR8lNzc3Nzc3Nzc3Nzc3Nzc3Nzc3Nzc3Nzc3Nzc3Nzc3Nzc3Nzc3Nzc3Nzc3Nzc3Nzc3Nzf/wAARCADEAGMDASIAAhEBAxEB/8QAHAAAAQUBAQEAAAAAAAAAAAAAAwACBAUGBwEI/8QAORAAAgEDAwIDBgQGAgIDAQAAAQIDAAQREiExBUEGE1EiYXGBkfAUMqGxB0JSwdHhI/EVYiRygqL/xAAZAQACAwEAAAAAAAAAAAAAAAACAwABBAX/xAAjEQACAgICAgMAAwAAAAAAAAAAAQIRAyESMQRBEyJRMkJx/9oADAMBAAIRAxEAPwDlxZsE7c8UMsTRSFVM85NAYgH0qJAjtRrx5CBTeaTrRUQWt3YACpaW1yRtExqX4dsBe3nl4lZseykKhnY54XO2eTk7DG9am68NTWMTy3HhrMAUl5RctK6+/OrPbO229JnlUXQcYX2Yoq0T4cFW2O4p2Qy5HNWl/a26QLcWWr8IziN42bU0LNnTj1Hv+VVAYY07Y7GmQlyQM48R2kYBNEQ757jihaiV37UaEagdqtoWNdm1U+NtxmhyHJyNqLCMgE+veqLDCZgNn2pUlVcdqVVRRXPuAe2ePrUeX81HkJyO29R3/OaYkGIZxT2/N86GDtRH/MauiG3/AIVylOvTNHA8rrbMQFxt7SjuQOCf1rrc8kjBYxbl1fZmBGE2757fCuD+Eur/APg+uW1+wLQodE6jkxtsSPXHOO+Md67lDPG9r+IimWSKYa43R9YdTwRXN8qLjOxsHaON9VX8AvVlmRoYpJglvGxKmQrLnUo7gAL6fmFZ3YH1wKsPHMkr+Lb9JMgROqqhP5QVUn4bmq7B1GtuGNRsXN2x2Tpz60WKTCDIzTBumNs00krimgB43VskKAM7UWMhjjioZJ/lNGQ4fJzg0DVEJirtyKVMyG3yR7gKVDsorpcbEjYGhMu+adNknnvTCSTTQzwjFTLDp151O6W2sLaS4nbcJHjJA+JAqNjAya6X/Dm3/wDDtadUnWRBdh4pMgaY1OCjH0G3/wDW+KVlyLHGy4x5OheHP4ZTrGl54icRqrKxs4WDErnfWwPp2X69q3Esh6HJYdOgktY4LiTybdHQ+wMbKMHccAfECiXPizo8REaTvO7nSPJjLDPpnjuKqk8UWz/h89LupQsuqJpFUGPn+2e/HwzXOyZJZHsdGNEfxJ4C6d1pcSSNH1JtTveKi6j2GocYzgAeg571zvrnhDrPQg0t5beZaKcfioCGU743H5l+Yx7zXUIPGPTFYC6hvLdpWALyRZA9M44G/pQvEnW7HqHQZbWyuo7mS5dYAIxqIBO5KncYAPNMxZpw16BlCzjTgKMg5+VCffBqw67Yt06/lttigOpCD/KeKrckjI7GuimpK0I6Z5vg59aMr/pQhhic96cpxiqaLJSP7IpUNW9kbUqEhDkGGPpmkADTpfzH414gyRnimEJvSOmzdU6jDZQKS0rAMw/kXI1N8hXTPE/mdN6BO2geWqaUzvpIGB9/Cjfw66NFZdCW+fea79sswxpXsB7sb/P4VbeILaPqfS722dSV0lQQNwcciubnyKeRJ9IOOkZnwrcibp6ylkyygltvZ5DZHxyP+6969ajqk8E8UlrGIclxPyTkcY5H+ffWe8GXeiWSzkViMlsDGcjYjfj/AHWxGI4jpBC4z6EjvtSsseE2g4u0PWXNu2nBO4C5BOcelZfoUyS+NpbAQo48hgmkYwdm+mD95q8vZobDp9xLIwLRxlh6HY1Wfwjsmmv+pdVljPAhRj/UTqf9lo8UbjJspvZ5/EXos62kd8qhjGdMhA3IPBPwP96wQGFJXua+gb62S8tZoiqsGBUhj7q4l4g6VL0jqctvJgoW1I3qD2+VafFnrgLkVQJ+FeKMn30UpmvAm/yrWDYQaQMajSpyBgoG5pVXGJLIcoySPQ1Z+F+mf+X63Z2JB8uSTMuD/INz9ePnUG4IwMDfODXRf4V9HMME/WnjZ5JA0MAB/lyMkcckfRfeaXmmoQbLWzoaoixLGihUUaQoqqvp1tv+EprcvjQjDYMTgkdvSiXt/BBGsrStG7qNMWdztvsP91jupdSnnvZJIgYT5P8Axo2VzpwRkkbbnt6GuVV9j4wlLoiTdOis/EU180mGLZO+wz65rSRsGVlZA2oeyR2z9/pTD05eo9NjubaZp7iKPTdo4AYgjfGAO2SNv1qJaTMVnhuGBuITpkwSSByG+Y3/AOqub5FVx0yJ4jiS7tYYGBV5nCDB3OM7YBrV+Felw+H+gRWkZ1nLSOW2JZjk/Tj5VTdFgF91EXD5ki3SLOSP/Yn6YHw99S/FV0Lee3ihmYOVIlTAYaRjGfQ5+9qJTaXEtQcnotormJo7iFZJIHK+ZrI/KGJxuRg8VlvHPTWuelRzkapId2Y7FhU3p/XmMIiu40CoBiUEDjkkcc++j9SuZWtvw8ts80UgOl4sFcds5O3P6UUJVJMCcJR0zjbZFORiCN6k9QtnhnIePQckaTyKjqDiuqnasSFD4FKmhTSq6KHx2cl/dQ2kDBZJpAgY8DJxmu1zT2vh7occUaFI4kEUagb8YH1/vXJfC7rH4m6fLIcIkzMfU4Rjt862fjd7x7+GOSFjbKv5lBKk+/HHzrF5W5KI/DHlLZSr1KSe9eaeTOrKhzvp29DzwPTir/wh1bpcN7OnUHhE0wGiaRcKdzkEnjnueNqzCxIclRj+nJxj5U2Dpd1fXGmyt5ZCBwinb4ngc0njBnRnFKNI36dJsLvrdxFZz6bRYlNwkDkDLZ9kEHYYGTiofizp8LXMFtYhIZvJPlwIunWmpQTr4yMjAPr8aieGre68PXlzZ9ReKJJ7bzSUfaIqeCfgSdvSojeIjEzyzteTSMVlQSacxFdsacYweQRuNWDwBS+O9Gbbdo1vS+k2k/SreKcBpFyyTRt7StnfSw9D9agdNj6X0u+vE65dQvdBwUa4OAUO4ODsW9ee3GarujeIFS4hjijFvC87M6BQSCScuWAA9onOAD3JNR+sdPbxJ1u7livIkkVgtvHKMLIMbgHnOQT8CKijvZLadP2A691eym6279IZfw4jCsUUqpcZyQNu2ONjQbHxI9qBFN7cL/lYnLKfX3jmodx0a86W7C7sZscBhh137ZGfcKhpbOW3Qh+NOk5zinKMBjSkuIXxBovrNJoELPFIxYgbgen+DWaUZQ43Ga2vRLO+lNzbmDRbyDSWcY0NjOw9eDWReD8NLJE2QAdq1YJf1OfkjxdHqnAG1KvTpBxk0q00Ksd4cuFh6/Zsyl8ylQucZJUgfqa6L4wveqWAhuum3clqshMRXSrBsjII1A4OxrkkF01lPHdpnXBKJBj1Brs3WX/F9IikU6xqDLtnkf7rD5GpqQ5Fb4a6pdRdKgjktLSd91jmkXS5xwCe+5xn9zTUn6pD1OcJdNC1yBJOkYBQHZRpHbAGOauOl2YgsfNgCNGf+TDcZ22H71WwYe5nmkY+03OP093rWSUlbpBptnl7H5dvI8jec8mldR33zuT68cVQTs+S6+wBkSgHGV1f53xz23q66rKriFEDKq5Y+WcnJwB8+apZxBHoWUEk7c4B37nH9JI+BGN85rGa4KoNjrMt52mTTI7HExHtBzqPBAxjO+f8VeiNGh1uqKDj2CpIOw93Oe1Zq1eFo5BCJFgG2AckEN8B94q86PdAQSLMGBYjdhy2MH79amRPsqauNj+orMY48TzYhZZFBkOxG6kVovxvUT0+Sfz4tRj1IRGCQcbg/OqCe6iaF1VQyupATPfs1SuhuotXimlZgpBUeucZ+hqLaMrddE62soopX6gdUk86h3kZs52H6eg4Fcy66NF+4Ox52ro3TDJH0x4y3mJBkQ4/oH5c/wD5xXN/ETsOpy686tiQffWvxv5sVJ2Q8at80qB5tKuhYFFfJww7ajXSvA3Xlu+mwdOmdfOtho0s2C6AEgj4Yx8q5lI2dQ/9jRunrLJf24hdkcyABlOCo77/AAzWbLjU47G0dgvJn6Z0+Owt5Ed5GKhSdxk/7oNxbm2tohIdSMDnQd9vf94qLZ28sFwZmXEuF27gY5x33P3ipDzvHAwzIcsTk8E9/nv9K5b7obFFXf3AeedQzBQNGdXOVOe++c1AnmIiIDqqjWJF1H8v9IOd9vvvRmJGQ+hW5JK7752+n3xUe4WMK7yjL6tIUYH8wA57ZIJ+xTYpWbaqFDUeRnDTyBmzqZtWcbjcHVzg4qd025EIUyMAEIJ35GPj9n6VX20mCxj1BdTEs+CS2rnYeuaNaY/EIJNkG2cYHHw+NXJdkSuNGhiMEBeSYHDkFWXnnnb45PyqMZfLkke3ckgkKc8nJqUgWS1H5fZ2JJyfcc/Sq+SLTbhHjDjWxGeMDFKjRharRYW97HB0yeQyASZZHU7EE8fKucX05uLl3cgnjn0q48SxBJnaKfzATqbCFQD32rOqNyBXR8eCrkJl2e0qdilWjiCVzn229NRq78I23n9UDFQdC7A9yf8AQNUjZDMfea3fgaxI6VNcAtqkcnb0Axj6/v8AVGefGDHRVs0UMg0hlkf2VZUDDbHGMccn9Kj9SlKQsqjDHKqAfU5/zUxoowp8kKQQMHnSe5quuy0jxx4UsuSQTwc8579/81y49joq2kQI3VY9KufyEnCjfnn+1KcTzRPHFHJJI2RkAagAMk9txufpQywZirDUdI21e6vCvnMQ8iwLg+05J3Hv9/H/AHTktm2T+p7bRyLpRx5TvltKp2yNJPuIIJ+NCYFDks2oaVOR3IOTxxximW4VXMZ0yEEnIJA5BxyfUbcdt9qI48ycRnQqBQMA5zt8eBz/AIAo+nsGPRa9KlbSQWLEHO+PQ09yXkjB9lV/MRnB2qDaSC2uip0lcjCgHbJPrv8APbirNIkluFdnZU0Ahs8ffFKkqZlzRqRU9TgV4y4K+XIMaAwJxzk+max8qmKVkPIOK3N5A5Er+WZFYHEijAyDzxWS6tFplVx/MN/ca2eNL0ZpEUE+lKvQFwMmlW4XZVzaizhRlicAeprrnhq1iiso7NfaVYtGTjcgD/Z/7rm3h+AXPiKzQ4KrN5jZ4wuTv88fWunORbzCOEM5jI2C5+npscVy/MldRNEP0eI285y66Fzg8H/r41Q9Qmb8Q5X8+MbEjgGr0zaA9wzqdb4AzsSQTvn3Vm3Ek9xI+HY6ydgNR7b5+FZ8a3Zowq5WNypVcKXJwRnJzuds4+80KWSMITIpxuu2R2HH32omrPICadsBRn9Pv5UCR9StuSvLHYYwP8ft8TTl2apdALR0lYOuWByMMxbfbPwzj9KlMfZcE6fLYDCgqdyQBn75qstpFSZkLlm30nAJxjj9KsNixRGbDLvqAztnAzjFHJUxcehupdTSbbEA7HAHwzx99zWi6PLHN09g27IRkY5Gc/TOazsiND+ctpDBiSMkEnbH33z8JXSrnTMUV2wxxnPP2aGS5IXl2i76jPos1iiRUiY+2ATnOR3rMdVs9duVXBZcHbfn3itFcyEyMrFSASON2xnP96rrh9bO8p3kfkLp339PlVYnxaZiZkV4GeaVTri2czuUACliRSrp/JECheEkji6w+sqZCh0g9ifv962c8pnzJEDk7knbGAP7ftWBtmW1uVlWSQSuWVVbA3JGMDHzz7x761dn1OK6aWN3CygEOiEDcZBK+v8Aveud5EG5ch9UT3mZenzOze0uSMEc52xVJbz+So9o53x7XPzPy/Si3dzhNKpvLIMg8kAZ/tVdr/Nvqx64+hzz8xQQhofidEwykMxcOC25wBsM7H381CuZdMErZIyBnLDuuKaJBnOrGndTjYj9vXvQXOsFcAqxzkDOePSmxjTHSlaK6OX/AOTnVj0wcVeRy5UPGSp2JbIJ5quFsvskJgNuORUrOFGr1zv2253NNnTFRbQWVnaQ7tgMNR1DY9se7c0FLgxTLIAyt3yefX+9NX/kJ/KRxn82Pf6U2cDyyf6fTc7evp2oUvRUpGpFyZ7WFpFBQgFkxyRt9/CgyQnWdYBAJyAPTfGPr9KruhTq2q3lYhjugzgt6/t+9Lq/VYogUiy0hHf+U+vxoFjfLijLII9xaIxDy6W5K44pVmxht2ZcnnNKtnwR/QKBzJJe3zKA3lqWCY3LAZOQO+ck1LgmlhhTRC/lK2nW0RDZz+h4+tCn6m6dRW5t0tsRAoFRW0qgJ59//tRrnrEN3aqHRlnUFUMZOI22Ixnngc9tu9Kd9Vo0KKabvYZ5pbwxs0hZ4wd8bqdsg+/j9aHLNLp9oJLjJDY0sOfrx+1QU6jJExjIEjd3dgoPyxUia9nRNUtvoGQNTFgOPXT7/wBKrgEnFINHNggZZd99S/3Fevpc6jg8bHFQ4uoPIhby8BeTn4cevf61418SD7ON8ZJx+xqcQucSeGBKhlUgAZz3+NPMsKgKWjGxHbNVomudHmNbv5Z3DYYBRuSdXGNv0rxLjWFJX/6jJ33+NTgT5F6Jc9zHq9jU7A5yqnH1NRw1zIzAAKD6V403lxgvHq1DK5yc7Db8wx3+v0NZSSXLFUhRiuzFC2Odv5h6H9eANjSrYttNg4EukLTxCQaRkuDutTbHpT3a+eLiLAb/AJFGSyDHoQMnPb9ag3Uze1GzMh4aLUwGcnntnepx65dSL5aBFyNOrONIA2Hfj75o2pNfUBKN/Yny9EdJCsZmdRwRHn9cilUNIruVQ+i7fUM6lckH50qup/of0/Ck1+XdM2lXDMVZXUEEavSgyMZ45ZmwHV1X2QAG2JyR60qVC+xaCmJFgnn0jWksarvgDIznbvtRbkaI41LO6kjIZzuC5Jz8/nSpVXsL9EIEhe+iTJWM+zk5I2zRejwRTdQEcqBk0MxB4J2H9zSpVXpkRqLK3jmd7eTU0YAXBc5IGMAnv/fv3rK36pFf3CRoqqJGwBSpUnE9j/ISSX+CkRZfwaONmKqcehNOYKt5LoVUCOQoQYAGNP7UqVPj0Zn2Ht4I5IL0MM+XEGX3EHA/SnWkKMtxI41NHbZXPAPGf1pUqbHplB0Z2VSZZOP6zSpUqdQFn//Z"/>
          <p:cNvSpPr>
            <a:spLocks noChangeAspect="1" noChangeArrowheads="1"/>
          </p:cNvSpPr>
          <p:nvPr/>
        </p:nvSpPr>
        <p:spPr bwMode="auto">
          <a:xfrm>
            <a:off x="63500" y="-714375"/>
            <a:ext cx="742950" cy="146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318" name="Picture 6" descr="http://www.historyonthenet.com/Tudors/images/earlytudorcostum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24000"/>
            <a:ext cx="6789601" cy="4792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82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Think Movies:</a:t>
            </a:r>
          </a:p>
          <a:p>
            <a:pPr marL="18288" indent="0">
              <a:buNone/>
            </a:pPr>
            <a:r>
              <a:rPr lang="en-US" sz="3200" i="1" dirty="0" smtClean="0"/>
              <a:t>Hamlet</a:t>
            </a:r>
          </a:p>
          <a:p>
            <a:pPr marL="18288" indent="0">
              <a:buNone/>
            </a:pPr>
            <a:r>
              <a:rPr lang="en-US" sz="3200" i="1" dirty="0" smtClean="0"/>
              <a:t>Elizabeth</a:t>
            </a:r>
          </a:p>
          <a:p>
            <a:pPr marL="18288" indent="0">
              <a:buNone/>
            </a:pPr>
            <a:r>
              <a:rPr lang="en-US" sz="3200" i="1" dirty="0" smtClean="0"/>
              <a:t>Ever After</a:t>
            </a:r>
          </a:p>
          <a:p>
            <a:pPr marL="18288" indent="0">
              <a:buNone/>
            </a:pPr>
            <a:r>
              <a:rPr lang="en-US" sz="3200" i="1" dirty="0" smtClean="0"/>
              <a:t>Shakespeare in Love</a:t>
            </a:r>
          </a:p>
          <a:p>
            <a:pPr marL="18288" indent="0">
              <a:buNone/>
            </a:pPr>
            <a:r>
              <a:rPr lang="en-US" sz="3200" i="1" dirty="0" smtClean="0"/>
              <a:t>Romeo &amp; Juliet</a:t>
            </a:r>
          </a:p>
          <a:p>
            <a:pPr marL="18288" indent="0">
              <a:buNone/>
            </a:pPr>
            <a:r>
              <a:rPr lang="en-US" sz="3200" i="1" dirty="0" smtClean="0"/>
              <a:t>The Agony &amp; the Ecstasy</a:t>
            </a:r>
          </a:p>
          <a:p>
            <a:pPr marL="18288" indent="0">
              <a:buNone/>
            </a:pPr>
            <a:endParaRPr lang="en-US" sz="3200" i="1" dirty="0"/>
          </a:p>
          <a:p>
            <a:pPr marL="18288" indent="0">
              <a:buNone/>
            </a:pPr>
            <a:endParaRPr lang="en-US" sz="3200" i="1" dirty="0" smtClean="0"/>
          </a:p>
          <a:p>
            <a:pPr marL="18288" indent="0">
              <a:buNone/>
            </a:pPr>
            <a:endParaRPr lang="en-US" sz="3200" i="1" dirty="0" smtClean="0"/>
          </a:p>
          <a:p>
            <a:pPr marL="18288" indent="0">
              <a:buNone/>
            </a:pPr>
            <a:endParaRPr lang="en-US" sz="4800" i="1" dirty="0" smtClean="0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Renaissance</a:t>
            </a:r>
            <a:endParaRPr lang="en-US" dirty="0"/>
          </a:p>
        </p:txBody>
      </p:sp>
      <p:pic>
        <p:nvPicPr>
          <p:cNvPr id="3074" name="Picture 2" descr="http://www.erasofelegance.com/entertainment/movies/elizabeth/elizabet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66699"/>
            <a:ext cx="142875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erasofelegance.com/entertainment/movies/shakespeare/shakespeare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284027"/>
            <a:ext cx="137160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erasofelegance.com/entertainment/movies/everafter/everafter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572901"/>
            <a:ext cx="142875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erasofelegance.com/entertainment/movies/romeo/romeo.jp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132" y="4343400"/>
            <a:ext cx="142875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0" descr="data:image/jpeg;base64,/9j/4AAQSkZJRgABAQAAAQABAAD/2wCEAAkGBhQSERUUEhQVFBUWGBcVFxgYFxcYGBoYGRgXFxwcHRwYHCYeHBojGRgUIC8gIycpLCwsFx8xNTAqNSYsLCkBCQoKDgwOGg8PGi8kHyQsLCwsLywsLywsLCwsLSwsKSwvLCwsLCwsLCwsLCwsLCwsLCwsLCwsKSwsLCwsLCwsLP/AABEIAQYAwAMBIgACEQEDEQH/xAAcAAABBQEBAQAAAAAAAAAAAAAFAgMEBgcAAQj/xABFEAACAQIEAwUECAMGBQQDAAABAhEAAwQSITEFQVEGEyJhcTKBkdEUI0JSkqGxwQdi8BVTcoLh8TNDstLiFiSiwiVzg//EABoBAAIDAQEAAAAAAAAAAAAAAAIEAQMFAAb/xAAwEQABBAEDAgMHBQEBAQAAAAABAAIDERIEITFBURMiYSNxgZGhsfAFMkJS0RTBFf/aAAwDAQACEQMRAD8A0Xj3aLM3dWjoJDsOZHIHpO5qlYnF3AT43/E3zqRex4+ld0upL3JPJYBMRzOq6edQMTafMfGOf2D/AN1ebmfK52T9r49y9Bpmxt2aL7+9JbF3P7y5+NvnXLjLn95c/G3zpg2X++Pwf+VKt4d/vj8H/lVeR7/dPbdvspIxtz+8f8bfOnlxlz77/ib51HGEf74/B/5Ul8O8EBhOkaZeYnWTykbaVWX3/JAcT0U1MY/33/E3zqSmKc/bf8R+dChh7hAhoIjz2z6HQSNU89KUmHu+LxjZYOuhGTNpHMhvxfADf9lU6uyIviX++/4m+defSH++/wCJvnUa1h7vhl1MTmEbyT8AoiPTWvMRh7hLQdx4ddvDG0a+LWZ/1HI8ZKNuym/SH++/4m+dNnEvtnf8TfOkixcLKQVVR7S6mZnnA20I061F+g3oXxiQ2up1EDfTX7XQa7dIDj1cosdlK+lOPtv+JvnShiXP23/E3zqMMI86tyPOI9rllg7rryj4+WbFwIVJGad5O0jSY3IkTGk0WR/si27KW2IePbf8TfOuGKf77/ib51FGHuSvi00nxE8zP2fFIyiTER8XLNu4Cs5dobxHU+HxDw+TaedQXH+yjbsnu+ufff8AE3zpD4i599/xN86jphbuUS0mTPiInaPsnbXTYzTj4VpJDHVgROoAjaP8WvpXZn+y4EdlzYq599/xN86ZbE3P7x/xt86afC3cujgHWPtfZA1MDSZPlp6U5csMdmA/yz+eYVYHkfyVgI7LlxNz+8f8bfOuGLuT/wAR/wAbfOkiy4+2v4D/AN9eGw/3x+D/AM6nM9/ui27J4Yt/7x/xt86UmIeR9Y+4+23X1pgYZ/vj8B/76Vbwz5h4xuPsHr/jrsz/AG+6E49lG+lBuKC2gJ7t8S1wgaAsWiT8PxedT8QPEaMWsClu5dKKAXd2Y8ySTqaFuniNFPOJTY6bJbTNwCji3NLtrFPra6UsW6VL00XJqa8CU81ulLZocghtNKOVOBaWyaUq2lCSoteBaWLdOrapVu4plQVJG4BBI9RyqsuVZckC3TGIxIQgFW8RCggCCzTA1Pkal3mVBLMFHViAPiai4qz3otm2VYLdRyQwPhGadueoqY6J83Ci1GbFoWZdQVCsQwggNJHPfQ0zZ4ojeyGJyq2gEwwJGhMk6HQVIvYUJduvcKKrogTMyiSoYHfzIqFw3hzWhmdFYC1aAOZIm2pnUnQSRr5U2Gx4k+6t/mpyRNRSwlLsEMsgqeuUggHmJFJXEoSAHUk7DMJPp12PwpQ3ZU2uy0kpTpInKSJIkCRMem9KyVFrrUN7VNFKnMlNtbow5EHKGUpoipbWqba1VgcjBSLbU+gkj1FNJbqVZTUeoqCULii7J429W/U0Hu29T60cNo98+jRBgkjL7R2G89SfIUMuJrRSNw+ZS8Tkxbt04LFKRadApUuVhKa7mvClP0hlqMlFprLS7aU4qU4qVBcuJTWJvi2jOdlBY+4TVZwTizirJYMrX1ZLoZSv1hOcEciMxy6dBVix2CN0BQQBmVmBE5grBsu4iSB1pvj/AA7vbJ8WQqRcDZSxBXXQAjXlTWnkY3yH+Wx9O313QqLwu2LuLxJuAM1pltoDqFXLMgHYsdZqabgt4xLS20He2y7MNCe7mBA0J13qPiO7GTFpcZGdQCy2y6usFvGg1gAEzIIinCIxNvEvdVwqi0q27THN305SGzmZI9NKcjjzNniqrfkCvvuqyV3ZhBdw/fOAz3WcsSJiGIC+SgAQKF4ix3F7EWU0tPh3vBeSNqpjoD0o9w7h+R7v0a4ApbNcs3EbwO2srBBUNvzBjQ1HXDKz3VYu1+7bgt3RAW2SbYyrMhAxJ3k7mjLPO4jg9O3H2UB+6gXeBvZy3sJAJVS9rZH05fdb+vWGcGTg7N9NLtlTcE8xqWQ+RE/CrbY4laFlHmVzLa2Ml83dbbgZxFCcLaVsL3CsxzLctB+7YLMspMTprI1OpFA4yNFu6EWfTewe6Jr7SuF2+8H0hhBuKMo3y29wPU+0fUDlUwpSuH4I2rKW5nIoWYiYETGtPm3WVK63muOnu6IrUXu64pUjJSTbqvJTaiPbpo26nm3TbW6MPUhyh91Uiza2pQt04m4oi61JdsiVzBRfuP1XLsORJ6TzPOPKhlxJJqZjsS63MQUJKpbZmzRlFyJUDSfZAYiY8Q5mswxfa28zHM5bX2Zyr8Fgn41syaOSc23ok2ShnK0Hu6646p7Rj1mPjtWanjrNDMxn12HoNBS73FGjVz8aq/8AlvuiUw17XC7WlK66eJddRqNfzpTW6zDDceyHwsVncirbwbtmriLhnYBgD+cml5/06WIZDcLg4H9pVjVKcygCSYHU6V5h7quuZSCOoIOvupjjK/8Atr3/AOq5/wBJrNaMnhp7riU6mISf+In4l+dLx2HzBAdEzBnaQsBfEupPNwvwNBez3Ce8w1gXFstaNsSO7htRIObMdZ5gCpuHsi/xG4t0Zkw9u2baNquZ9S5B0J5AnatSDTNEho3V/wCKt5pO8G4a6EL7VtLzujZkM23tufsnlcYjboaZvcLVXIw4Qjv8PdKLcT7GYvCltORjTUmjXEeBK9m8lqLT3UyFlEbTEx6kTvBqvvj7mGFv6bg0CWyuW/YgqkaBssZlHI+u1a8bOoVIcXIraI+lPddrdsC2LIU3Ezkhi+ZgDAAmAJnU7U5ZsTizdUq1sWRbLBlIzC4XjQ/dM0N7aYJFs2cqqM2LssSANSzMSSec0S7Q5bNm53a5XvFbYyL4iWlZgblUzH/LQlgoHvso7INZ4UThUUKhuLiBcJBQnKMQbntA75I0nypXCV7lQjoq3Czyxe0PA1xnn2sx0K6Rv0qP2Wu27WJxGGt6J4b1tSCpWQFdSGAIIOX3a0l8HiLHeg4e3i7Tu7kggXYYzDBgc0DQR0pWYF7ixx9R0u/irxtsrEbizlzLm6SJ+G9eZhOWRO8SJjrG9VviF1DZtcQw4I7kZXB0Y2pyMh/mXlR3heEJm84Ge6Af8KR4EnyBk9Sx8qz5dNi3L4fHsuT+Skv5U+UpBt1nkFECmMteZahcX46llSR4j5ax6xVebttKZpIMwAQopqHRyyiwFJNcq2G3SQuvvqln+IjDwwGYxGgA169KZT+IV5mACLMgaSQNfP5U039L1F8fVVGdndaBxlF/90Q0uLNxSubQLkBErsCWzanU+grEriDMZ6nStz43ZIXFNIAa04yhVBJVAcxb2idcsbAAVgz2ySx9T+Zr0mlHlKQcbIrdSLZE7Um+/Wo6zHkCPdXXW1g/1pTGO6LxPLwpGHvhUJiSTAmlWMZG256afpUQkQKcRNNI99diN7XZnaldezXaR7Wh1QnxKf1U9fKrzeUX7DhGEXEKg7xmEaweXSscw+JcEbegrSuwGID2XBPjDaj+UjQjnG9ed/UtLh7ZvKebIHNvqiWBwGIt2FtI9kFFCByjnbQGM0TRJuCS1u6jlLyLkzxmDruRcXTMJ10IIOxp1anWaW0c7nOJVchUS5gsS2ab1tfDCZLZ0eQczZnOYaRl03M0nHcLuX7ZtXnti20B8isC4kEr4mIUHnuY260ULgAkmANSTyAoXfZs09+FGYaHNzcwNpEhSvTwk9a2gb4S4KT2h4KcSltFYJku27uoJ0SdNCI3peOwTNft3Cy5LYeFgyXcZc0zGiyNvtGkIrMsC+CwBMhm2yATHTMytPOaae4WHhviS0g+I6EPA28tv5DVcl41+bowVH4lwZnxNi+hVTbzBpBJdW0yyNo1Pqads4S+oI7y22pysyNmAnQEBoYgQJ0mKJYdwyyDm5T5wPmD76dRKzyHGmn7I80AxXZycG+GRozgy7CSWZs7MQI1JnSieGslbaKdSqqunOAB+1TclQeM4ruLFy7E5FkDz2H5kVBY9wrpd/FdnajcR4gllSSZPSqzd4s19o1iSIGo9/uj41WcXxxpBd4ZjPUZjv60e7Dgm6xurAYAqY9x9Y3Hl6VdHow3cpkEN9UMu4q41wpaBkdNoM6HqIqucWttmh9Y2Gw82Y8hMgAb1q2C4Uq3CYEKC0+ggVTuNcNVy10j2mhF5acz5Df1rSh8ptUS+cUqYmFz3PIRrtJjeiVy/ZtoLaGTmXM0eewpHFAEELJnyj/YedBrSlnUkcxoPUU605b9Eo5uGw5X0Bx/DkfSDHt4e79tjAUKJykZVkkAxJOQdKy3gPDFuK0jUSPzrWscFe9iFBdiLJW4CYRAwlQBHiJ8RJkx5SBVIw+GW2SFEZiSY/WkJXYNxTelbZy9ELudl8o2Gog+Y/r9KAW+zha4yH7I39TpV9a07bDT96jCwyT4G11J9KqErxZCewY7YhZxjuHMjZYO35yRTaYVj/XlWh3cBauFmecxECZERTCcCRcxEHNy6CmBrKbvyljoml1gqhqdth86OcJ41lYEEqRB0MExvB+NIxvB8pI5bihj4eAeonWrHFk7aQBkkBW82LodFddmAI9DrU2yaAdi3V8DZZTPhg+TAww+M/lVgtV52GMxSlqpcQRsnrlkMpUiQQQR5EQai3eEIxlsxOmpYzpt8Nx0k9amLSq2QTWypulCtcLRSCJ0XJufZgCPQQIptOCWxEA6RGvTMB7vE3xohXlcSV1qPYwYQQs8tzJ0AX9AB7qciniKTFVlnVdaQUqp/wAReIZMOlpYz3rirvEKviYk8hoB76uAFZR/EPipuY4WB9iFBGhBIBPxkD0FE1m9om7lV3s3wbv8Q7H2EJHkT5enWtP4MFgoRtqP0/r1oLwThgtW0tqI+0epJ1o4W7sgxQmTN+XQJ3HFmPVPXm+ruRoT4f2/eq5xS0EUHQtGVefvo3iXOQgDU6/vQ25bCmW1JEVLpK2CKNg5Kpr8MLyWn386ewuAVWXwjcfrRfF2CSTECokbDnI/Wl/FcTynxG0CwFq/EXU94seNbTEH+VtD+ajfppsYze++VyuYKJ1/3rQuJ3Nb4B17gkjw6nUA/e0AO+mulUXCcA7wZidyf1p6dtkLJ0ZABJSsLD6d7/8AKP3onY4fk1zk++aFDAG2dFJHqPlT+IxWQAmfypcUOU44F37SpeItZtwPMwZqJi+GKFDa+oqYVJtyDEwfODXYhVVNXMkbMCQaF7VDXEcKt4zDyORqqcYwxRiREcx0nSfzq4Yq8IMfCq1x1frF6MpU+Rj/AGqzTXkrNSfZrVexOBNvh+HU792Cf82v6EUZs2yDrUXs5bjB2BEfVW9P8ookKrdEHvDise62SgtA1wmJBQ+I5QmfxiGYEZyPFoD0j4UN48D3uOygGMEp1JEH6/UQDr4V6eyOmiMHhwb7yqlFtYFmJYqU0clhpuSqzqJ89qfaygpDdkQ+h4uRqxAVV0cDMVc+KJ5oATsZPSaW2BxHiguJJgG5JUd4D152pUdD6zQuxhfaS8odhZuXbV5T4byCSGcb94puKenikV52ewatdto4lGwVm9lOzXGC23f/ABBVQTyzE866kVK1cOtOEi4czAkT94AwD5EgAkdSakRWf4bE3FsLiXLMj2u4vTJlTmFm9/inJJ3hweVX8LG2goHtpA4UUsVkHaax/wDmS2wJB96oAf2rX1rDsY5/tZg2/wBZr1Jk/wBelVk7H3FWQAZi+4Vy4fiJaTRbD4s3BsNOZoPwizmO3rrFGsTaC6SY+6v7xqaViJ5T02OVJnEXSNJUeckx+VNYOzbAZiZY7FhInyFIOFLMcqgRvmPzqVexQVMpK+cAkVJJO5Q8Cgg2JSB8ooVctAEGeY/UVPv3VOgU/wCXUVHbB7EzEjf1pYcp1poLSOMJlS/cMR3LQMvi0BmTzHswOWvXTFLva3FWySmaBI9nQa8+tbHxaJxEd2G+jnUNNz7USpEZdND61ifG+DvcugjEeBmHtM+ZNgwIGkTJECTMVvgNJ8ywY8w042pP/ry6QC2UkHlpPyNG/wC3rWLyIitrGbST5gAbmo3E+CYBnUW1dV5tJy+8sSwO/wAaj8KvLh8Qe41UEhS25HnFUyiKjin4PFJ8yuT45UuNnBVHQAabMuw02kUFxXaC04ysxlYEgTtO5nao/apbl0W1dgoYZyRI8oJAOnuql/2ReGINpENwswW2yh4eTEgyCBGsxy1iqo4RKLJUSSmEjZWe/wActHS34idKBcYxn1rKDp4SPgPn+VP3OFFLps3c9u4OWYMp9D86aw3Dzdx62j9p0T3eEH8pq+KJjHfBUzzPey/VbnwNicNZJEHu0kdPCKnCvAsCBtsK4Up1Syj3uFWmLs1tSXXI5I9pfunqPL1ps8CsTPdJqFB03CeyPMLyHKp4r0mrui6yoNvhVpVKqihSMsaxl3y+S+Q0rjwq0VVe7XKgKqBpCkQVEfZI0I20oZZ+k5vH3mXM22Wcvhyx5+1of3opw3P3ai7OfUNtqQTqI5EQY86E2N7RFK/s+3DDIsOArCNCoEAEdANKkk14DXVFmkK9Wsj7c4YJxuyw0FxFn18Sn9BWurWY/wAWYGLwZBGYE+oBYcukzRD9pRR/vHvUzCWZ0zZR1nWiCjuyxLyoG+1UXGph7ay99rbbiCzEn0AOm9AL3aO4RlS41xB1Ug/KlooS4W1acr2tNOK0fCcWBNwnkAR6az+1IxvHsMgGYwSJoP2fti7hzdDRoVKgEnTryiKrGNKs+a4DCjQfnXMjJdi5WPwrJis1ntdbnwrIHIan9K9xHbFHdVa2w1G+06RrQaxx3DpaUvYvrm9loGVo00g661HTiFp3GUkGV0YFTqfOj8GjRaaVXiNduHC1vWKwUm40nxWykZmj4TlHPUa1RMT2XCksSCJmI13q43cLlvXLs3NUYEZ27vRUghT4QdxI86B3uJKAZPWr30eUlpnOb+1VriWCtlDuI2HKgVyxlI5cxVmuMtzMxE5ZaOsa0B9s57txFzagEgaeQpcFajXVyivE7ofD2oILLIPv/wBzUDCYXLqrsvkCYond4bZW2Ct3MSJPSu4Z9Zb22MT6a/vVZc5vCIY0oV3AhTI1O+Y713ZLgvecVz7C0q3T5n2QPjr7qk4to0qT/D5S2MxFweyqrb5b7/saOJxFn0S2rrwwPVaM1AOIXW+moozEHDXWK5yokOgDbxIBInzo2btR7mAttc7wg5wptyGYeFtSIBjUwfcOlE2RuSzRsq0eLXLeAwlwM5Kpav3T4mLICofMddw7HX7lJ47jHGJvIjupb6Gtt87d3bd2uSWE7MFiIIJIBiZqxJwSyLZthTkNvusudyO7E+HVttT7jFJbgFghgUkOqI0u5lU9jdtMvIjUVd4rQjDhdqvXcW/0x0V7ik4u2FYuxthBZS49rLJ1cFoERPORFK7y7N4pN0JiroaybhDNaFtBCEndWeQugM9YqwNwKySxKklnW6SXec6Rlac2hAAGnLSvE4HaDZgGDZmeQ9wHMwAY+1zAHwHQUJkC7IKvYfHd7ZxdxbtwCxat9wxJDACwLodhzZm3n7sdaXax9wOrXC3d4o2oGZh3V8LbYoNZCupbTaVPWrBe4LZOmQRlVCASFZF1VWAMMBroepGxp3+z0IIIkF1ualj41IIIk6QVG2mlR4rbpdkFMBqifxXsnJhripIW74mjYaAAnpJPvq81H4lgVv2blphIdSvv5H3GD7qgO6IGmiCs8wnDrIm46o06EOAZG0eXOheKwFnK62LGVDuSx3E7c+Z0qw4IAjJcUTznkR/rNO3uHW08UbbCdKXa9wbQK2DhlbhuovB+FixgXUHxHMzepA0qoWsIHcSMwB1Hl5+VWjG4lhh3M6OxA/U1XuEYgK4J2qciQT1RsaGggo3e4ondLaKrC7BgDAPSQYoS+GFxxAEAj36+e1XR8DZYSUUzrtQ3H3ESMoCyRsBFDZbRtC0sdsArvj8MAb1yDmNtkJkwVCqyjpoS0f4mrO8Ti5kCr9xS22a+2WF7lwDIhiRrpMyMqaxWY374RC55GmXjKkjoyADaI28cLNsu0TzkjnyqmYrjaO+lteepHKo2KxzXmm62VJ08/wCutTMLi8LbMd2DpqXDGQfWP0plkIjHmsn06LnTOkPlIA9eqb/tIFYEldspJj001irt2U44ly2LYQIVnSdz1qpXL+FK5UUKreLRvEDt7vSm+EqbGJtlWJRjAPv2PnXPaxzTVg+q4OeCMqI9OitHGr8Zj0BPwo5/DPAFcO11pzXWPwH+s1U+0GKObKBLOcvx0+VafwTh/cYe3a0lVAaNs25/Oayp3YQV3P0CLUutwb2Cmk0tblN5TXoWsyN7xvSXoJ8PXmam66acMyCk4Hri9NBq9mu8YkKaSw804KZApYNWRvPVQQlzXuam81eZqs8SlFKl9p7RtYmRs4zj1mCPjr76FcS4ibg00AEn9BJ5Vbe1+Dz2Q/ND+TafrlqtcMcW0M65jJ56cqC1rwOBjDq3GyG8Xx9s4e3bUHMojfmTr+VCLBTI2xbyOwqbxayBJQAeUaR6cqCM3Ua+lMsGQVriGqy8J4w4UKTIAj3VH4piiXHqP1oRh8QVYH+oojibuYKejAfmKHAh47IQQQStS4hYl75z3I7tgUMFBKiHXSRMMNDBIbSdayHiuoC8yx06xWrcXWGxNxru1m4Ft5QIUKpZid28RHQCdjvWMvjc10kdaZgBcCeyyYnADHurF/YdsLaZsqmCMxUEA8pB0iJ9KsWGv3mBm7hX0A8ajUbddqr93Hq9nL1361ScfiGRys6T+VWQB0lgpnUYxiyFee1XDVuLBtWEZTPeWjl36rswiq9jrQtJaIloff3f6UGsY5iQswD+lFeMYoFVQagfrVpjeHhpKqEkZjJaFYeDYT6TjrSnVRDt5ZZb4HStaUCs1/hehLu5E6ZQdNNR5zr860aaxdU/GXCuFW52fmSya41wrxjVZ4tAm2NILU6RTVwUhMCBasC8D0sPUea7PSjJiCjxUrvK9FyowavQ9OtmKHFPm5XoemA1KDUfilRiuxtvPbdeqke/l+dZq+K8REHeNOXrWlh6oXHOH93iHI0DeIe/f86uieHGindGaJahdy6AZuW7mTmcjEe+NqgcSxiXGJVWnrETRZ+KtaGkHyNDMXxh7u8AdAOVaEYFWE4+73Q6NJhvgPnS7eJ1C9Sp/OvLt6mbCS6x1H6000XuUm91bBa3x2+hOLUXAzjDvKAGVGWZJ2hsyx6HoYwxb0MfM1v/ABtvqLzqQfqro5EGAY+Bn4msgwfHHu3R318WkMjwqBEFjACiF1bfnp00D9NlzjftwfzosiTZwIQ1MWdQKh4i2CaXxLiLXLhJ7vaM1tcgbUmY6wRvroJqML2uvOtZjK3AUOmyFFO2bUNPTb9P0pwiQTvqP1qL38bGn8EjO6qurE6Dma5+3mK5jgfKFqH8Mz9TcbrcIjTQBVHL+tKvSGqv2c4cLFpV0zZRmIES2p951ifKrBZuV450gfM5/cp5zKCmE001yuNymLlyhmeQNkDWpzvqQz0yXpLXKzzKTyrQ1LJpJavM9MvcqstRAJ7vajHjNvZTnaSMq6nQx7hM6mBQftXiGGFuskyqzoYO456R106U32cW2uFRrXssAxI6x4j8Qaejj9nmd96pTW6OJfZzDME/kUgt7zy9w99TUaKzFscbWKtlRKgz4dSwMiSxk7mTPyqz2+1o2KN5afOKak0UvLBYUOABq1aGu0F7Q4Tvbcj2l1HmOYqLge0S3FttpFzTQ7OBJUzqNNQefrIBLNJHKSP1pZ8csLwHDdFGaOQVSw1pAQXAbyO1OcRu2WAy21EdAB+lGsb2Ra6guWCAT7Vtjsw0IB9eRqrcT4bds6XAV/P9K2zBI04ppuoik817oLj7Qz+HSvcHhyCCdNR+tLe4F31PuH6mkJmdgdwCNhPPr7I95p1kUjhQCUfNE02SitjH3bN2/attmt3mxEpuJa5cEj7rT8eYNVlOz992IW3z1llEfnPSrNZssl3MSCpxF9R6h8xHwb8qf+jAP3ilpnbcATrGkif2q6aYQOtgG/Pqk9PphMPNeyo2MwLWpFxChO0/sdjyqFaUkaCrJ2pseJJYsWLMZA02/Lfeh2CwxZ1Rd2IUe/Si/wClxZkjGjYHUUV4J2M71A9x8obUAATG0yflVv4J2bs4eCgJb7xMmYj3c9POpFm0FhRsAFHoBAqZbrzWo1kstgnbsnmwsZwFLtvUy3fihuevDiqRbsuLbRf6RXG9Qj6VSmxNS42h8NRuM9s8PhrgtXCxcgGFGaAdp9anYTiS3UDoZVhIkEH3g6g1nXaVUXGC/qxGUtlM5coK6geWWrZwfiYu2lcMWBmCdzBjXQa6dKYm0jGxNe27PKlrd6KP9/TVy7UVb9cCGnxKIiZYCJ2pVkDnmmi1JAHK8xqi5bZG2ZSp94iqrg+A4iwGWzjCFOmQrKGdwVJI1HvG9WW5hSTlFy1m5DPuem29QcJw67eum2AUK+2W0C+taUEc8Ww2tTjG4WTwqzaxBu3EW3lVmK24ZmhfPLEA7/DrVjxdlMPbi2VGplwBJOshByFReLcIXDFlcDOzZxcG0RHhnQ7knz9BUexgTfBbu7ly1akt7SqFHiy5oiN5MkwPPTYb5ALCVdROxSOxd8jERKA4lTlNxZXMfFkMEEbyIO8nlRTtX2mGEGUDOXUsjfZKGQGB5zVU4yhZF7oCDmYsvgCpKlYGY6ySAR90zM0/2k439KsWUdFNyz4AVGVTbCxuDzIGg0EHrVggj1D2ucLAVL3OYDSsuH7VstoYm3L27mXvUB1ViAQw3idxyOqnVdGOO8bOLQdwxuZeSnxqTyNr2gfSR51XOF8Ba2gbD3m8WmVgIgiYaNMpJA158gaMJwW3irM4i0EvjRiPCwPsqRyOY+It5Hnu87WQxjP1r3fndLf8shOPpapuL+mgnKl0f/yaf+imMLhMTcu2u+Dle8SQ5yyM0xB12DcuVe8Wwpts9tsU/h5Frh5SNMxGxGlWTsv2e+qS4rouW4mcMkuxzW9QZ0jvCPL3mrpH+XLm1VFHbqO1IpxO1lfDiZnHYjUeZApONxItEi6WTUkMpMH4c/I0MxeIH0/VjC32dhygO2vrANEO1VjvUIXdQSNJn4VkakAuFrY0dgGlVcZjO8uFtY2Wd48/M717g8f3FxbsZspBjry/ehT3zbaHGvMjUf1FR8RiC40mIze7mT6VoeAwsrokzqDZPVa5geJLetrcQyD8Qeh86a4v2lXDKpZS+aQACBsJ5+tZZhOOXrSZEuMqzMDr/QFLvcWuXiveMWgECfWaym/pLfE8xtv1Vx1lt2G6vDfxGB/5R/H/AKUwv8Q9dbJAn78+v2apk14zVpt/SNN2+qVOrkHBWm8D7QDE58qsMkTMc56ehpzjfFRaChuZHwoB/DTX6RB+yhj8W9C+1uLe9fAHhT7B1jwkrM+tYsmjYNWYm8D/ABaLJyYc3cq+YTJcVyFQsfYIjdGysD7jPonpSzfUbQEzQOgUtAj3EVUOF4h1RTbdMzyWQtP2YnTVWEwfU9BBfB3FvKtoMGBPjMqdgWEBSRGYLHKBVMsdCjwFY03as+NsZGIHqPQ/0R7qi95oR1199S7V4FFV3zXUUZyRlOomdyI8PX13odiLg5ctaRc0tcQFZH5humb6Aq2sEMBvEab/ABin+03EGKrYkMCqu7Az3hIjl9kREeXpQ/vBl8fslGL76CQ0/lFJt4J7tyWUhFlVJ20GUQefKtOORsQoqHRlxu+Ec7LBMVh/ot8Em3qrcwJEQemw849Kn43g1zD94bLMLaoWJaGBAXxKeukkSNdvMU/hlxgZVijrKkgwfMVdcNea9griEl2Kldd4MBtdycs046IPopF1t4VDti0cN3ksSC6eIlw9xJ8A528wmCDB0BBMUm3hVtlRdRfFInxGDEAAyB7R3PSNJmheGxIt37tlLhFlbq3WtqAwLeEiS2oysSpjchesgn2yxV6fo9q0WKgMzgQCCJGQk7Hmee3LWQC1pa0kWo2cbIU3hmHuOrBbT2wAdSsicxIOZhBG/Tn5U1a4plxS2mBXOchIHhzkFZnyLHad/cSvYy5iDhDexCh7KDZmJYBJBIAVujaCPdVA4dfvYgmGt3X1ch2nRQSTLaGB/NPwrhGHFwksg/losyKwABCs3a7AWlthmtLmd1bNliRoCZG8ez0/QAsRx9i4t22YWRiAy9TDaE6SdAKa4nimvMEzuwXKoDPm1JBY+0Y8QI22AqXbu2c6G2ULFhJ5LqBOuhB0B6TVsVQMA3P/AIpxMlk0K+qYxJzcRdfvXGUaxJLN8PaAmj3CMS1y26soD2SbbKDMR7OsmdNN9waF4jhkY13cfVlrgkjnlzflmmp3YzGo9+4pZ8rte1OrN4gwJAB8UMB50OoZmKQwS4OvognaDhviVtg23hHtQYkjWDt6xVcsXCLh7piHzAoVkanfX4+VbXjuz2D7hluuxBDxrlKnXXUAaN10rD8I+S4p+6dedMadzmxlpVOoDHy5N4KMYvg+ZQW7u1cPTw2m5ayAEbzXwH+XmJay1tyrAqwMEHQ1aHwNzFwloM5OojQAdNTEzpqdyBVg4x2IXC8Pz37wu3RChCFEZo+rRjJzLq3TQ6DciyY1urJNO1rqCzyKbKUq0p+1pG80+rLyBaOug/atKMuduknAA0rj2Rx6WrORbYDNavXi49olLhSPQCKA9pcUT3CAaJaG3Nm39dhTVzHXrZ7uFtkAjLEGH1ImJg7xNN4rFOUtzE2ypA5Sp0g7idJH8opFmkcyUzjcGyr/ABmlnhnY7KR2fwef2jo2pIP/ADM6x6RKfGrvwHAPZvESO7ueuYMJ25Qf3qrYbGnB20Ny0Soz+JWUyzlW1BgjRfOidjta9xc62coUz4mBJjWBAEToJ86yZ/FeSW8FPxgN8vVHb/Gbd2bVghwGy3Drl9MxEHUzPlvQ+zi3Z1UBWWNvtNlUT5RP6c96GYXFYhke1kOQxmGQgJlAMszHQwTMkRmqNYxtpLxOZe8/5YBLgNpGikIRvud/yrZpasD/AFX54t3RHGG82IW2b1q1aDhrmY5SyrDQx0GWDlA9SeVS+HcMfBh796613PbRVIUuUAJBBWYgQux61yYZryd7fu2bLzKM1tSTA0i3lby1G0daYxfE3RDdR1uMFyST4WIJJyRqCBDsCBBJ6xV8jC5tD8+KVA3sqPwfG3r9xrmVGTOM7f8AD8EgFgDqYUEkb6b1P4dxXGFzb8OGtsxm7Mtl6gAyJ/oivOD8RW9h3USHK+yZkC4wt6zr/wAxPfmPMVVP7VvPebLrmYwnLU6AdKZifuQ4UAhLMhYNqyJ2LQW72LsuStq4c2Y6so9oxB0ZW5nQ667Vf+B4xXw1hlaVC92GMw3dwsgkCZXn/Kah/wAO8NFi6l4AhmIYHVSIgjXcVM4vxJFH1QCJa1GUALMiRA0g+z5yar1D21v1VQBuh0SOz2Awt0srXGuIij6u4zZRMliRouXUbjkTzrE/oIL3hBW0rsSSMsLmMaDbSAAJ399brw28HAZLYGfI1wKIB2BnyiP3msvxHZzI104p2DBkW3bOgKuCT4p9hVyjSQfzogQywFN2bckcOxdo2zlkT4lcAZ5AE6wSfED7po/2Y4Ol4XHuWlVLeSIBzMxJYxrEZYMAbmqvisahOSwBlWYI0MBtydzOp/zfGSnHbofILjKoFuADpEREbdZ6yaNsbs8Sjc62WFbOO2kDXQAO7V7xadcjPZZAfT2cvQ6c1qlcJw+Iwga+tnxRCnKXBE5s8DYjSNgQTINaXxLhjJiLjdVcEHXfb/Kd46jzND8NxPxtJDIMwPPZNfiY+NIM1bsceaP4FwhaDkOyoWP7a4u6vd5bdvOGYkW8hymSdTrBzESORqurcy5bhtwpMZtdx06xoasfbpoxqEyEyhNNJCmSJ6QV+NQ+J8RRyLQIKs20Rk1iJ5ydZ6GtBry4AgcrmtG+9G0U4Dxr6O5NswYmNSA0Fc4G2bKSJMxR3tfZL28PdbSyyALrIVzJJjeWESTuV31FU+3aXQ7bAnmrfI1euzfDxjMPcsO5N20uaymoUAaBjyYkkLrsB76pIs7LQlZhUnzWecUwz27gTKS5iAOh/rf41FvZkDFmCXEYAJE5h94Hy3nY+dG7uHi4GUHMsldY33E8mBk/rVc4xinuXSX3EKBGWAPKTE6nfnTsU73NDL2A3Wdq9P4bi89fkrNi+zDXMFZv4hxbukDIzGTctnVZ19oLr6b+QrEYAJlP0lLvjQFVGvtDz5VFwTYnE5bKC5eKL4F1bIo6cgNvyFPcBwDvfysSpTxRzDLt+dcbjYTl32VLPaPAx323UrtfjJyWwdB4j/0j/wC1OdmbmdSm42PoP22obxy2S5JBmYB1GnKPKldnMyvOwP57T+UfCgkgwgr0tXxzl+pJ77KRieJ282ZmZiGkoS0QIBB109nlrr6UTs9m1v4vErHcd2q3E8QKq7FWAzHdCMxB0IEUD7Q8NK3LrKNM4LDpnUsPzD/EVecN2hw9rCyozYllRLjMDByoF+EA/GojjL6w7IJHkuIcOFTr/GsRZvOLkhwO6IbdR5T1385pvhfFbSJiO9Qs7pltsGK5GMgnQ67j4VP4nge8NtlIFtsqsh8Rt/4cxkLvABgHShn/AKbY3RbBy6SS0ZVPeZdT0Cwx+AnSWtmto8Kg5Xat3YzHNctRplDosgAFjbtM7E8yZGHH+9J4rwrub6XbW7NJTzBmR5HpTnZXDd3asICrtlv3HCkMc1x0UCBrISyPxVZeEYQH6xtXO38o8qxtVJjISOK+a0dOPZ782pWGuG2jfZD6mfsluvvqrvxBbt7K95e7zeBQQE02kjc+u3KjHakRZMsEt5W8XVyrKijyk7/KqTwXs8ry158yNbzkK2Uhs2WddNIY69KmEeyD5enCqdbnkMVt409wlLJDS7Ei1rlYABVmPtSHIHXSo/GrKFEW6Xv/AEdRYK2yA1y/cNy6UzAEKiIIMTroN5qFwHjz909w2musR3Ku182ygRcsWyFIByGM+/tRzonwG3bt2nUWO7FyHYi+LpQqrQwzgCSpYQD4hz0FMCPG3HnoqS/Km9OqDX+E2c1zuka3csqjuuY3Ee3cyrKFgGDKzKCp3kkREUExSEMrrDaqDyiDvFaBdxqg3HsLnc+G41zIPCgDQqrmEBsnik6ppGtUziaZLjZoBDQVUjICTsumw0rmyHIHqm2RAsI6crfe0nChdtMw0cKYPURsay3+xLyOYKHNKnxN9ogk+zH2a8rqmaJuZNcpLTyEMIRe32d7+4GvrbdAhAU+IeILm3Xnpr/KKz3Gdgry3HVTagZtczZoDtH2N4gTXV1TpG06uiCVxIU7C9k78ZibUjRhmcgjb7lHOznB7+GxNq4rJlkqRmb2X0I9nrB91dXVLmjMp9sznRUeyXx/s1c+k3Spt5WfvACWkZ1Dkez94t7qFYrshcJk92SAQASY8Ub+Dyrq6hDRmi/6HmLE9AoDdjbttka2tgHUznugjbaB61Ow3Zq93ly6e6DsrFiGbU7/AHK6up2SNuDtlnxyODxShr2UxDxna0TsPHcOg9VqVa7GXRPit8yPE2hH+T1HvryupmgIi3pSqDjmCjB7Hs9m7m7ubkE6ndVAGuXrPxqdY7HA4S8WW1mdy0gt1kfZ5Sa6urM0gpxTMzifmqjd7M4gwQbQ0CkBmjSR9zzqxcP4FfRZPdF8ok5mg/8Aw8hXV1TqB7NreiON5zJTeF7L3b93M3cqAuwkjUj+QVY7PZsqILTPnH7V1dSUrAQiMriVVe1XA7z3Bbtm2ttPCoZ3OvM+z/UUHxfZHEEoqtaUM2UkM4IUmGUQmoO+vP1NeV1akYAir0SZJyRftB2avOEsI1tbKjRZbSCBoMvQnSgdv+Ht3uwc9vNpzaI9cu9dXUOnaMEcriXojc7HXke2qvbKi0oMlhLEEn7PXX317wH+Ht281u3cuIqhmdipYmAZgSo511dS7Rtav8R2HzX/2Q=="/>
          <p:cNvSpPr>
            <a:spLocks noChangeAspect="1" noChangeArrowheads="1"/>
          </p:cNvSpPr>
          <p:nvPr/>
        </p:nvSpPr>
        <p:spPr bwMode="auto">
          <a:xfrm>
            <a:off x="63500" y="-1209675"/>
            <a:ext cx="1828800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84" name="Picture 12" descr="http://images.amazon.com/images/P/B0006GANX2.01.LZZZZZZZ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225" y="3919282"/>
            <a:ext cx="1333500" cy="1816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9612" y="6488668"/>
            <a:ext cx="5034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http://www.erasofelegance.com/entertainment/renaissancemovies.html</a:t>
            </a:r>
          </a:p>
        </p:txBody>
      </p:sp>
    </p:spTree>
    <p:extLst>
      <p:ext uri="{BB962C8B-B14F-4D97-AF65-F5344CB8AC3E}">
        <p14:creationId xmlns:p14="http://schemas.microsoft.com/office/powerpoint/2010/main" val="354235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Cavalier 1620-1660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04800" y="1219200"/>
            <a:ext cx="8153400" cy="5486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600" dirty="0" smtClean="0"/>
              <a:t>France Begins to influence Fashion</a:t>
            </a:r>
          </a:p>
          <a:p>
            <a:r>
              <a:rPr lang="en-US" sz="2400" dirty="0"/>
              <a:t>F</a:t>
            </a:r>
            <a:r>
              <a:rPr lang="en-US" sz="2400" dirty="0" smtClean="0"/>
              <a:t>ashion </a:t>
            </a:r>
            <a:r>
              <a:rPr lang="en-US" sz="2400" dirty="0"/>
              <a:t>which said “I don’t have to work for a living</a:t>
            </a:r>
            <a:r>
              <a:rPr lang="en-US" sz="2400" dirty="0" smtClean="0"/>
              <a:t>.”</a:t>
            </a:r>
          </a:p>
          <a:p>
            <a:r>
              <a:rPr lang="en-US" sz="2400" dirty="0" smtClean="0"/>
              <a:t>Sensual &amp; Soft look, less stiffness</a:t>
            </a:r>
          </a:p>
          <a:p>
            <a:r>
              <a:rPr lang="en-US" sz="2400" dirty="0" smtClean="0"/>
              <a:t>Waistlines began to rise</a:t>
            </a:r>
          </a:p>
          <a:p>
            <a:r>
              <a:rPr lang="en-US" sz="2400" dirty="0" smtClean="0"/>
              <a:t>Ruffs were replaced by lace or linen collars</a:t>
            </a:r>
          </a:p>
          <a:p>
            <a:r>
              <a:rPr lang="en-US" sz="2400" dirty="0" smtClean="0"/>
              <a:t>Sleeves began to become fuller</a:t>
            </a:r>
          </a:p>
          <a:p>
            <a:r>
              <a:rPr lang="en-US" sz="2400" dirty="0" smtClean="0"/>
              <a:t>Men began wearing breeches instead of hose</a:t>
            </a:r>
          </a:p>
          <a:p>
            <a:r>
              <a:rPr lang="en-US" sz="2400" dirty="0" smtClean="0"/>
              <a:t>Accessories</a:t>
            </a:r>
          </a:p>
          <a:p>
            <a:pPr lvl="1"/>
            <a:r>
              <a:rPr lang="en-US" sz="2200" dirty="0" smtClean="0"/>
              <a:t>Turned down boots</a:t>
            </a:r>
          </a:p>
          <a:p>
            <a:pPr lvl="1"/>
            <a:r>
              <a:rPr lang="en-US" sz="2200" dirty="0" smtClean="0"/>
              <a:t>Tall broad hats</a:t>
            </a:r>
          </a:p>
          <a:p>
            <a:pPr lvl="1"/>
            <a:r>
              <a:rPr lang="en-US" sz="2200" dirty="0" smtClean="0"/>
              <a:t>Ribbons &amp; bows</a:t>
            </a:r>
          </a:p>
          <a:p>
            <a:endParaRPr lang="en-US" sz="2800" dirty="0" smtClean="0"/>
          </a:p>
          <a:p>
            <a:endParaRPr lang="en-US" sz="2800" dirty="0"/>
          </a:p>
          <a:p>
            <a:endParaRPr lang="en-US" sz="2800" dirty="0"/>
          </a:p>
          <a:p>
            <a:pPr marL="384048" lvl="1" indent="0">
              <a:buNone/>
            </a:pPr>
            <a:endParaRPr lang="en-US" sz="2600" b="1" dirty="0" smtClean="0">
              <a:effectLst/>
            </a:endParaRPr>
          </a:p>
          <a:p>
            <a:pPr marL="384048" lvl="1" indent="0">
              <a:buNone/>
            </a:pPr>
            <a:endParaRPr lang="en-US" sz="4000" b="1" dirty="0" smtClean="0">
              <a:effectLst/>
            </a:endParaRPr>
          </a:p>
          <a:p>
            <a:pPr lvl="2"/>
            <a:endParaRPr lang="en-US" sz="2600" b="1" dirty="0" smtClean="0">
              <a:effectLst/>
            </a:endParaRPr>
          </a:p>
          <a:p>
            <a:pPr marL="384048" lvl="1" indent="0">
              <a:buNone/>
            </a:pPr>
            <a:endParaRPr lang="en-US" sz="2800" dirty="0"/>
          </a:p>
          <a:p>
            <a:pPr lvl="1"/>
            <a:endParaRPr lang="en-US" sz="2800" dirty="0" smtClean="0"/>
          </a:p>
        </p:txBody>
      </p:sp>
      <p:pic>
        <p:nvPicPr>
          <p:cNvPr id="15366" name="Picture 6" descr="http://upload.wikimedia.org/wikipedia/commons/thumb/e/e3/Boots_and_Boot_Hose_1630s.jpg/243px-Boots_and_Boot_Hose_1630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953000"/>
            <a:ext cx="3581399" cy="1576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0087" y="2362200"/>
            <a:ext cx="1597025" cy="212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810" y="326951"/>
            <a:ext cx="1193367" cy="147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400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04800" y="152400"/>
            <a:ext cx="7543800" cy="914400"/>
          </a:xfrm>
        </p:spPr>
        <p:txBody>
          <a:bodyPr/>
          <a:lstStyle/>
          <a:p>
            <a:r>
              <a:rPr lang="en-US" dirty="0" smtClean="0"/>
              <a:t>The Dark Ages</a:t>
            </a:r>
            <a:endParaRPr lang="en-US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81000" y="1219200"/>
            <a:ext cx="8229600" cy="51816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/>
              <a:t>Saxon and Frankish Era 500-599 A.D.</a:t>
            </a:r>
            <a:endParaRPr lang="en-US" sz="2600" dirty="0" smtClean="0"/>
          </a:p>
          <a:p>
            <a:pPr lvl="1"/>
            <a:r>
              <a:rPr lang="en-US" sz="2600" dirty="0" smtClean="0"/>
              <a:t>A continuation of the tunic </a:t>
            </a:r>
          </a:p>
          <a:p>
            <a:pPr lvl="2"/>
            <a:r>
              <a:rPr lang="en-US" sz="2400" dirty="0" smtClean="0"/>
              <a:t>Belted at the waist or hip</a:t>
            </a:r>
          </a:p>
          <a:p>
            <a:pPr lvl="1"/>
            <a:r>
              <a:rPr lang="en-US" sz="2600" dirty="0" smtClean="0"/>
              <a:t>Men begin to wear trouser like garments </a:t>
            </a:r>
          </a:p>
          <a:p>
            <a:pPr lvl="1"/>
            <a:r>
              <a:rPr lang="en-US" sz="2600" dirty="0" smtClean="0"/>
              <a:t>Leggings</a:t>
            </a:r>
          </a:p>
          <a:p>
            <a:pPr lvl="1"/>
            <a:r>
              <a:rPr lang="en-US" sz="2600" dirty="0" smtClean="0"/>
              <a:t>Cloaks – fur lined</a:t>
            </a:r>
            <a:r>
              <a:rPr lang="en-US" sz="2400" dirty="0"/>
              <a:t> </a:t>
            </a:r>
            <a:r>
              <a:rPr lang="en-US" sz="2400" dirty="0" smtClean="0"/>
              <a:t>&amp; some wool</a:t>
            </a:r>
          </a:p>
          <a:p>
            <a:pPr lvl="2"/>
            <a:r>
              <a:rPr lang="en-US" sz="2200" dirty="0" smtClean="0"/>
              <a:t>Fastened with brooches</a:t>
            </a:r>
          </a:p>
          <a:p>
            <a:pPr lvl="2"/>
            <a:endParaRPr lang="en-US" sz="2200" dirty="0" smtClean="0"/>
          </a:p>
          <a:p>
            <a:pPr lvl="1"/>
            <a:endParaRPr lang="en-US" sz="2400" dirty="0" smtClean="0"/>
          </a:p>
          <a:p>
            <a:pPr marL="384048" lvl="1" indent="0">
              <a:buNone/>
            </a:pPr>
            <a:endParaRPr lang="en-US" sz="2600" dirty="0" smtClean="0"/>
          </a:p>
        </p:txBody>
      </p:sp>
      <p:pic>
        <p:nvPicPr>
          <p:cNvPr id="1028" name="Picture 4" descr="A Frankish Lady and a Frankish Noblem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365149"/>
            <a:ext cx="2971800" cy="258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 Saxon Chief &amp; A Saxon Lad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491" y="4567056"/>
            <a:ext cx="2182091" cy="218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389418" y="6046857"/>
            <a:ext cx="373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Thomas, P.W. (2008) </a:t>
            </a:r>
            <a:r>
              <a:rPr lang="en-US" sz="1000" b="1" dirty="0" smtClean="0"/>
              <a:t>Early Clothing Costume History 500-1066AD: Saxon, Frankish &amp; Anglo-Saxon Clothing  retrieved from: http://www.fashion-era.com/ancient_costume/clothing-saxon-frankish-anglo.htm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26888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152400"/>
            <a:ext cx="7840663" cy="135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304800" y="1219199"/>
            <a:ext cx="5943600" cy="3997325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effectLst/>
              </a:rPr>
              <a:t>Doublets </a:t>
            </a:r>
            <a:r>
              <a:rPr lang="en-US" sz="2800" dirty="0">
                <a:effectLst/>
              </a:rPr>
              <a:t>were pointed and fitted close to the body, with tight sleeves</a:t>
            </a:r>
            <a:endParaRPr lang="en-US" sz="2800" dirty="0" smtClean="0"/>
          </a:p>
          <a:p>
            <a:r>
              <a:rPr lang="en-US" sz="2800" dirty="0">
                <a:effectLst/>
              </a:rPr>
              <a:t>Sleeveless leather </a:t>
            </a:r>
            <a:r>
              <a:rPr lang="en-US" sz="2800" dirty="0" smtClean="0">
                <a:effectLst/>
              </a:rPr>
              <a:t>jerkins were </a:t>
            </a:r>
            <a:r>
              <a:rPr lang="en-US" sz="2800" dirty="0">
                <a:effectLst/>
              </a:rPr>
              <a:t>worn by soldiers </a:t>
            </a:r>
            <a:endParaRPr lang="en-US" sz="2800" dirty="0" smtClean="0">
              <a:effectLst/>
            </a:endParaRPr>
          </a:p>
          <a:p>
            <a:r>
              <a:rPr lang="en-US" sz="2800" dirty="0" smtClean="0">
                <a:effectLst/>
              </a:rPr>
              <a:t>Think “Three Musketeers”</a:t>
            </a:r>
            <a:endParaRPr lang="en-US" sz="2800" dirty="0"/>
          </a:p>
          <a:p>
            <a:endParaRPr lang="en-US" sz="2800" dirty="0"/>
          </a:p>
          <a:p>
            <a:pPr marL="749808" lvl="2" indent="0">
              <a:buNone/>
            </a:pPr>
            <a:endParaRPr lang="en-US" sz="2600" b="1" dirty="0" smtClean="0">
              <a:effectLst/>
            </a:endParaRPr>
          </a:p>
          <a:p>
            <a:pPr marL="384048" lvl="1" indent="0">
              <a:buNone/>
            </a:pPr>
            <a:endParaRPr lang="en-US" sz="2800" dirty="0"/>
          </a:p>
          <a:p>
            <a:pPr lvl="1"/>
            <a:endParaRPr lang="en-US" sz="2800" dirty="0" smtClean="0"/>
          </a:p>
        </p:txBody>
      </p:sp>
      <p:pic>
        <p:nvPicPr>
          <p:cNvPr id="16391" name="Picture 7" descr="File:Doubletvanda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727450"/>
            <a:ext cx="2272144" cy="297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3" name="Picture 9" descr="File:St george civic guard hals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208" y="381000"/>
            <a:ext cx="2025337" cy="3223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877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Restoration 1660 - 1715</a:t>
            </a:r>
            <a:endParaRPr lang="en-US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04800" y="1219200"/>
            <a:ext cx="8153400" cy="5486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Women’s Fashion</a:t>
            </a:r>
          </a:p>
          <a:p>
            <a:r>
              <a:rPr lang="en-US" sz="2800" dirty="0" smtClean="0"/>
              <a:t>Full, loose sleeves that end at elbow</a:t>
            </a:r>
          </a:p>
          <a:p>
            <a:r>
              <a:rPr lang="en-US" sz="2800" dirty="0" smtClean="0"/>
              <a:t>Tightly corseted</a:t>
            </a:r>
          </a:p>
          <a:p>
            <a:r>
              <a:rPr lang="en-US" sz="2800" dirty="0" smtClean="0"/>
              <a:t>Mantua </a:t>
            </a:r>
          </a:p>
          <a:p>
            <a:pPr lvl="1"/>
            <a:r>
              <a:rPr lang="en-US" sz="2200" dirty="0" smtClean="0">
                <a:effectLst/>
              </a:rPr>
              <a:t>Hung from </a:t>
            </a:r>
            <a:r>
              <a:rPr lang="en-US" sz="2200" dirty="0">
                <a:effectLst/>
              </a:rPr>
              <a:t>the shoulders to the </a:t>
            </a:r>
            <a:r>
              <a:rPr lang="en-US" sz="2200" dirty="0" smtClean="0">
                <a:effectLst/>
              </a:rPr>
              <a:t>floor</a:t>
            </a:r>
          </a:p>
          <a:p>
            <a:pPr lvl="2"/>
            <a:r>
              <a:rPr lang="en-US" sz="2000" dirty="0" smtClean="0">
                <a:effectLst/>
              </a:rPr>
              <a:t>worn </a:t>
            </a:r>
            <a:r>
              <a:rPr lang="en-US" sz="2000" dirty="0">
                <a:effectLst/>
              </a:rPr>
              <a:t>for 'undress' </a:t>
            </a:r>
            <a:r>
              <a:rPr lang="en-US" sz="2000" dirty="0" smtClean="0">
                <a:effectLst/>
              </a:rPr>
              <a:t>wear</a:t>
            </a:r>
          </a:p>
          <a:p>
            <a:pPr lvl="1"/>
            <a:r>
              <a:rPr lang="en-US" sz="2200" dirty="0"/>
              <a:t>The overskirt was looped back </a:t>
            </a:r>
            <a:endParaRPr lang="en-US" sz="2200" dirty="0" smtClean="0"/>
          </a:p>
          <a:p>
            <a:pPr marL="384048" lvl="1" indent="0">
              <a:buNone/>
            </a:pPr>
            <a:r>
              <a:rPr lang="en-US" sz="2200" dirty="0" smtClean="0"/>
              <a:t>    and </a:t>
            </a:r>
            <a:r>
              <a:rPr lang="en-US" sz="2200" dirty="0"/>
              <a:t>held by ribbon bows. </a:t>
            </a:r>
            <a:endParaRPr lang="en-US" sz="2200" dirty="0" smtClean="0"/>
          </a:p>
          <a:p>
            <a:pPr lvl="1"/>
            <a:r>
              <a:rPr lang="en-US" sz="2200" dirty="0" smtClean="0"/>
              <a:t>Train length determined by social status</a:t>
            </a:r>
          </a:p>
          <a:p>
            <a:r>
              <a:rPr lang="en-US" sz="2800" dirty="0" smtClean="0"/>
              <a:t>Hair worn in tight curls</a:t>
            </a:r>
          </a:p>
          <a:p>
            <a:pPr lvl="1"/>
            <a:r>
              <a:rPr lang="en-US" sz="2200" dirty="0" smtClean="0"/>
              <a:t>Got bigger and higher as the period went on</a:t>
            </a:r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491" y="3949890"/>
            <a:ext cx="1830296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 descr="http://upload.wikimedia.org/wikipedia/commons/thumb/6/6a/Netscher_Huygens.jpg/220px-Netscher_Huygens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491" y="1066800"/>
            <a:ext cx="1764931" cy="2350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514600" y="6310040"/>
            <a:ext cx="42708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http://www.cwu.edu/~robinsos/ppages/resources/Costume_History/restoration.htm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51496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Restoration 1660 - 1715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04800" y="1219200"/>
            <a:ext cx="8153400" cy="5486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Men’s Fashion</a:t>
            </a:r>
          </a:p>
          <a:p>
            <a:r>
              <a:rPr lang="en-US" sz="2800" dirty="0" smtClean="0"/>
              <a:t>Breeches became very baggy</a:t>
            </a:r>
          </a:p>
          <a:p>
            <a:r>
              <a:rPr lang="en-US" sz="2800" dirty="0" smtClean="0"/>
              <a:t>Coat and Waist coat</a:t>
            </a:r>
          </a:p>
          <a:p>
            <a:r>
              <a:rPr lang="en-US" sz="2800" dirty="0" smtClean="0"/>
              <a:t>Ruffled long sleeved shirt</a:t>
            </a:r>
          </a:p>
          <a:p>
            <a:r>
              <a:rPr lang="en-US" sz="2800" dirty="0" smtClean="0"/>
              <a:t>Cravats worn over the neck</a:t>
            </a:r>
          </a:p>
          <a:p>
            <a:r>
              <a:rPr lang="en-US" sz="2800" dirty="0" smtClean="0"/>
              <a:t>Periwig</a:t>
            </a:r>
          </a:p>
          <a:p>
            <a:pPr lvl="1"/>
            <a:r>
              <a:rPr lang="en-US" sz="2600" dirty="0" smtClean="0"/>
              <a:t>Wig worn by men throughout </a:t>
            </a:r>
          </a:p>
          <a:p>
            <a:pPr marL="384048" lvl="1" indent="0">
              <a:buNone/>
            </a:pPr>
            <a:r>
              <a:rPr lang="en-US" sz="2600" dirty="0"/>
              <a:t> </a:t>
            </a:r>
            <a:r>
              <a:rPr lang="en-US" sz="2600" dirty="0" smtClean="0"/>
              <a:t>  the period</a:t>
            </a:r>
          </a:p>
          <a:p>
            <a:pPr marL="18288" indent="0">
              <a:buNone/>
            </a:pPr>
            <a:endParaRPr lang="en-US" sz="4000" dirty="0" smtClean="0"/>
          </a:p>
          <a:p>
            <a:endParaRPr lang="en-US" sz="24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19460" name="Picture 4" descr="http://www.costumes.org/history/17thcent/mensfashionplates/louis14bighai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444" y="1600201"/>
            <a:ext cx="2822756" cy="3875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419600" y="6019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http://www.cwu.edu/~robinsos/ppages/resources/Costume_History/restoration.htm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51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Restoration 1660 - 1715</a:t>
            </a:r>
            <a:endParaRPr lang="en-US" dirty="0"/>
          </a:p>
        </p:txBody>
      </p:sp>
      <p:pic>
        <p:nvPicPr>
          <p:cNvPr id="18434" name="Picture 2" descr="http://www.cwu.edu/~robinsos/ppages/resources/Costume_History/images/PLATE64DX_small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05000"/>
            <a:ext cx="27432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419600" y="6019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http://www.cwu.edu/~robinsos/ppages/resources/Costume_History/restoration.htm</a:t>
            </a:r>
            <a:endParaRPr lang="en-US" dirty="0"/>
          </a:p>
        </p:txBody>
      </p:sp>
      <p:pic>
        <p:nvPicPr>
          <p:cNvPr id="1026" name="Picture 2" descr="http://www.chrismueller.net/Pictures/Class%20projects/Restorati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00" y="1219200"/>
            <a:ext cx="3581400" cy="457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152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Cavalier/Restoration </a:t>
            </a:r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Think Movies:</a:t>
            </a:r>
          </a:p>
          <a:p>
            <a:pPr marL="18288" indent="0">
              <a:buNone/>
            </a:pPr>
            <a:r>
              <a:rPr lang="en-US" sz="3200" i="1" dirty="0" smtClean="0"/>
              <a:t>Girl with the Pearl Earring</a:t>
            </a:r>
          </a:p>
          <a:p>
            <a:pPr marL="18288" indent="0">
              <a:buNone/>
            </a:pPr>
            <a:r>
              <a:rPr lang="en-US" sz="3200" i="1" dirty="0" smtClean="0"/>
              <a:t>Pirates of the </a:t>
            </a:r>
            <a:r>
              <a:rPr lang="en-US" sz="3200" i="1" dirty="0" err="1" smtClean="0"/>
              <a:t>Carribean</a:t>
            </a:r>
            <a:endParaRPr lang="en-US" sz="3200" i="1" dirty="0" smtClean="0"/>
          </a:p>
          <a:p>
            <a:pPr marL="18288" indent="0">
              <a:buNone/>
            </a:pPr>
            <a:r>
              <a:rPr lang="en-US" sz="3200" i="1" dirty="0" smtClean="0"/>
              <a:t>The Man in the Iron Mask</a:t>
            </a:r>
          </a:p>
          <a:p>
            <a:pPr marL="18288" indent="0">
              <a:buNone/>
            </a:pPr>
            <a:r>
              <a:rPr lang="en-US" sz="3200" i="1" dirty="0" smtClean="0"/>
              <a:t>The Three </a:t>
            </a:r>
            <a:r>
              <a:rPr lang="en-US" sz="3200" i="1" dirty="0" err="1" smtClean="0"/>
              <a:t>Muskateers</a:t>
            </a:r>
            <a:endParaRPr lang="en-US" sz="3200" i="1" dirty="0" smtClean="0"/>
          </a:p>
          <a:p>
            <a:pPr marL="18288" indent="0">
              <a:buNone/>
            </a:pPr>
            <a:r>
              <a:rPr lang="en-US" sz="3200" i="1" dirty="0" smtClean="0"/>
              <a:t>The Scarlet Letter</a:t>
            </a:r>
            <a:endParaRPr lang="en-US" sz="3200" i="1" dirty="0"/>
          </a:p>
          <a:p>
            <a:pPr marL="18288" indent="0">
              <a:buNone/>
            </a:pPr>
            <a:endParaRPr lang="en-US" sz="3200" i="1" dirty="0" smtClean="0"/>
          </a:p>
          <a:p>
            <a:pPr marL="18288" indent="0">
              <a:buNone/>
            </a:pPr>
            <a:endParaRPr lang="en-US" sz="3200" i="1" dirty="0" smtClean="0"/>
          </a:p>
          <a:p>
            <a:pPr marL="18288" indent="0">
              <a:buNone/>
            </a:pPr>
            <a:endParaRPr lang="en-US" sz="4800" i="1" dirty="0" smtClean="0"/>
          </a:p>
        </p:txBody>
      </p:sp>
      <p:pic>
        <p:nvPicPr>
          <p:cNvPr id="4100" name="Picture 4" descr="http://www.erasofelegance.com/entertainment/movies/earring/earring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855" y="266699"/>
            <a:ext cx="142875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erasofelegance.com/entertainment/movies/pirates/pirates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700" y="4038600"/>
            <a:ext cx="1447800" cy="2084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www.erasofelegance.com/entertainment/movies/ironmask/ironmask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545" y="2596723"/>
            <a:ext cx="1426050" cy="2053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www.erasofelegance.com/entertainment/movies/musketeers/musketeers.jp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325" y="4495800"/>
            <a:ext cx="142875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9612" y="6488668"/>
            <a:ext cx="48065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http://www.erasofelegance.com/entertainment/baroquemovies.html</a:t>
            </a:r>
          </a:p>
        </p:txBody>
      </p:sp>
    </p:spTree>
    <p:extLst>
      <p:ext uri="{BB962C8B-B14F-4D97-AF65-F5344CB8AC3E}">
        <p14:creationId xmlns:p14="http://schemas.microsoft.com/office/powerpoint/2010/main" val="422784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8229600" cy="1295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3200" dirty="0" smtClean="0"/>
              <a:t>Historical Costume and the Movies Assignment</a:t>
            </a:r>
            <a:endParaRPr lang="en-US" sz="32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96839" y="1483057"/>
            <a:ext cx="5722961" cy="48006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2000" dirty="0" smtClean="0"/>
              <a:t>Directions:</a:t>
            </a:r>
          </a:p>
          <a:p>
            <a:pPr marL="532638" indent="-514350">
              <a:buAutoNum type="arabicPeriod"/>
            </a:pPr>
            <a:r>
              <a:rPr lang="en-US" sz="2000" dirty="0" smtClean="0"/>
              <a:t>Go to email and open the document I sent you.</a:t>
            </a:r>
          </a:p>
          <a:p>
            <a:pPr marL="532638" indent="-514350">
              <a:buAutoNum type="arabicPeriod"/>
            </a:pPr>
            <a:r>
              <a:rPr lang="en-US" sz="2000" dirty="0" smtClean="0"/>
              <a:t>Find 12 pictures from 12 different movies that represents 12 different time periods.</a:t>
            </a:r>
          </a:p>
          <a:p>
            <a:pPr marL="532638" indent="-514350">
              <a:buAutoNum type="arabicPeriod"/>
            </a:pPr>
            <a:r>
              <a:rPr lang="en-US" sz="2000" dirty="0" smtClean="0"/>
              <a:t>Paste the picture in the box provided, then fill in the information in the corresponding box. </a:t>
            </a:r>
          </a:p>
          <a:p>
            <a:pPr marL="532638" indent="-514350">
              <a:buAutoNum type="arabicPeriod"/>
            </a:pPr>
            <a:r>
              <a:rPr lang="en-US" sz="2000" dirty="0" smtClean="0"/>
              <a:t>Save your document, then email it to me when you are complete.</a:t>
            </a:r>
          </a:p>
          <a:p>
            <a:pPr marL="532638" indent="-514350">
              <a:buAutoNum type="arabicPeriod"/>
            </a:pPr>
            <a:r>
              <a:rPr lang="en-US" sz="2000" dirty="0" smtClean="0"/>
              <a:t>You will be getting more notes Friday and will have time to finish. </a:t>
            </a:r>
          </a:p>
        </p:txBody>
      </p:sp>
      <p:pic>
        <p:nvPicPr>
          <p:cNvPr id="5" name="il_fi" descr="http://s11.lucyphotos.com/images/orig/p/f/pfszcyxc295hsfc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006522"/>
            <a:ext cx="1334637" cy="16764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6019800" y="2667000"/>
            <a:ext cx="3088433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 smtClean="0"/>
              <a:t>Movie Title: </a:t>
            </a:r>
            <a:r>
              <a:rPr lang="en-US" sz="1600" i="1" dirty="0" smtClean="0"/>
              <a:t>300</a:t>
            </a:r>
          </a:p>
          <a:p>
            <a:r>
              <a:rPr lang="en-US" sz="1600" b="1" u="sng" dirty="0" smtClean="0"/>
              <a:t>Time Period: </a:t>
            </a:r>
            <a:r>
              <a:rPr lang="en-US" sz="1600" dirty="0" smtClean="0"/>
              <a:t>Greek B.C.</a:t>
            </a:r>
          </a:p>
          <a:p>
            <a:r>
              <a:rPr lang="en-US" sz="1600" b="1" u="sng" dirty="0" smtClean="0"/>
              <a:t>Evidence of Time Period: </a:t>
            </a:r>
            <a:r>
              <a:rPr lang="en-US" sz="1600" dirty="0" smtClean="0"/>
              <a:t>Greek </a:t>
            </a:r>
            <a:r>
              <a:rPr lang="en-US" sz="1600" dirty="0" err="1" smtClean="0"/>
              <a:t>Chiton</a:t>
            </a:r>
            <a:r>
              <a:rPr lang="en-US" sz="1600" dirty="0" smtClean="0"/>
              <a:t> dress with belts holding in place</a:t>
            </a:r>
          </a:p>
          <a:p>
            <a:r>
              <a:rPr lang="en-US" sz="1600" b="1" u="sng" dirty="0" smtClean="0"/>
              <a:t>Historically Accurate: </a:t>
            </a:r>
            <a:r>
              <a:rPr lang="en-US" sz="1600" dirty="0" smtClean="0"/>
              <a:t>No, </a:t>
            </a:r>
            <a:r>
              <a:rPr lang="en-US" sz="1600" dirty="0" err="1"/>
              <a:t>C</a:t>
            </a:r>
            <a:r>
              <a:rPr lang="en-US" sz="1600" dirty="0" err="1" smtClean="0"/>
              <a:t>hiton</a:t>
            </a:r>
            <a:r>
              <a:rPr lang="en-US" sz="1600" dirty="0" smtClean="0"/>
              <a:t> would cover whole torso front and back. You can tell double sided tape was used to hold dress in place.</a:t>
            </a:r>
          </a:p>
          <a:p>
            <a:r>
              <a:rPr lang="en-US" sz="1600" b="1" u="sng" dirty="0" smtClean="0"/>
              <a:t>Website</a:t>
            </a:r>
            <a:r>
              <a:rPr lang="en-US" sz="1600" b="1" u="sng" dirty="0"/>
              <a:t>: </a:t>
            </a:r>
            <a:r>
              <a:rPr lang="en-US" sz="1600" dirty="0"/>
              <a:t>http://photos.lucywho.com/queen-gorgo-photo-gallery-c16025998.html</a:t>
            </a:r>
            <a:endParaRPr lang="en-US" sz="1600" dirty="0" smtClean="0"/>
          </a:p>
          <a:p>
            <a:endParaRPr lang="en-US" b="1" u="sng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75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Georgian 1700-1775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04800" y="1219200"/>
            <a:ext cx="7086600" cy="5486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Men’s Fashion</a:t>
            </a:r>
          </a:p>
          <a:p>
            <a:r>
              <a:rPr lang="en-US" sz="2800" b="1" dirty="0" smtClean="0"/>
              <a:t>Flat </a:t>
            </a:r>
            <a:r>
              <a:rPr lang="en-US" sz="2800" b="1" dirty="0"/>
              <a:t>Front </a:t>
            </a:r>
            <a:r>
              <a:rPr lang="en-US" sz="2800" b="1" dirty="0" smtClean="0"/>
              <a:t>Breeches</a:t>
            </a:r>
            <a:r>
              <a:rPr lang="en-US" sz="2800" dirty="0" smtClean="0"/>
              <a:t>—breeches </a:t>
            </a:r>
            <a:r>
              <a:rPr lang="en-US" sz="2800" dirty="0"/>
              <a:t>with a buttoned front flap</a:t>
            </a:r>
            <a:r>
              <a:rPr lang="en-US" sz="2800" dirty="0" smtClean="0"/>
              <a:t>.</a:t>
            </a:r>
          </a:p>
          <a:p>
            <a:r>
              <a:rPr lang="en-US" sz="2800" dirty="0"/>
              <a:t>The </a:t>
            </a:r>
            <a:r>
              <a:rPr lang="en-US" sz="2800" dirty="0" err="1"/>
              <a:t>Justaucorps</a:t>
            </a:r>
            <a:r>
              <a:rPr lang="en-US" sz="2800" dirty="0"/>
              <a:t> for men was the forerunner of today’s </a:t>
            </a:r>
            <a:r>
              <a:rPr lang="en-US" sz="2800" dirty="0" smtClean="0"/>
              <a:t>suit coat.  </a:t>
            </a:r>
          </a:p>
          <a:p>
            <a:r>
              <a:rPr lang="en-US" sz="2800" dirty="0" smtClean="0"/>
              <a:t>The </a:t>
            </a:r>
            <a:r>
              <a:rPr lang="en-US" sz="2800" dirty="0"/>
              <a:t>Spencer was a short jacket without tails</a:t>
            </a:r>
            <a:r>
              <a:rPr lang="en-US" sz="2800" dirty="0" smtClean="0"/>
              <a:t>.</a:t>
            </a:r>
          </a:p>
          <a:p>
            <a:r>
              <a:rPr lang="en-US" sz="2800" b="1" dirty="0"/>
              <a:t>Queue</a:t>
            </a:r>
            <a:r>
              <a:rPr lang="en-US" sz="2800" dirty="0"/>
              <a:t>—A long pigtail or ponytail that men would wear on the back of the neck with their own hair or with their wig.</a:t>
            </a:r>
          </a:p>
          <a:p>
            <a:endParaRPr lang="en-US" sz="3200" dirty="0" smtClean="0"/>
          </a:p>
          <a:p>
            <a:pPr marL="18288" indent="0">
              <a:buNone/>
            </a:pPr>
            <a:endParaRPr lang="en-US" sz="4000" dirty="0" smtClean="0"/>
          </a:p>
          <a:p>
            <a:endParaRPr lang="en-US" sz="24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1026" name="Picture 2" descr="9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97575" y="111556800"/>
            <a:ext cx="1277313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027" name="Picture 3" descr="9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794" y="457201"/>
            <a:ext cx="1827611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14597" y="6102891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/>
              <a:t>Georgian Costume </a:t>
            </a:r>
            <a:r>
              <a:rPr lang="en-US" sz="1100" b="1" dirty="0" smtClean="0"/>
              <a:t>History. </a:t>
            </a:r>
            <a:r>
              <a:rPr lang="en-US" sz="1100" b="1" dirty="0"/>
              <a:t>Retrieved </a:t>
            </a:r>
            <a:r>
              <a:rPr lang="en-US" sz="1100" b="1" dirty="0" err="1" smtClean="0"/>
              <a:t>from:http</a:t>
            </a:r>
            <a:r>
              <a:rPr lang="en-US" sz="1100" b="1" dirty="0"/>
              <a:t>://www.cwu.edu/~robinsos/ppages/resources/Costume_History/georgian.htm </a:t>
            </a:r>
            <a:endParaRPr lang="en-US" sz="11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733800"/>
            <a:ext cx="1279641" cy="198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735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Georgian 1700-1775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800600" y="5791200"/>
            <a:ext cx="419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 </a:t>
            </a:r>
            <a:r>
              <a:rPr lang="en-US" sz="1100" dirty="0"/>
              <a:t>King George III - </a:t>
            </a:r>
            <a:r>
              <a:rPr lang="en-US" sz="1100" dirty="0" smtClean="0"/>
              <a:t>1760-1820 - </a:t>
            </a:r>
            <a:r>
              <a:rPr lang="en-US" sz="1100" dirty="0"/>
              <a:t>Daily &amp; Occupational Dress of </a:t>
            </a:r>
            <a:r>
              <a:rPr lang="en-US" sz="1100" dirty="0" smtClean="0"/>
              <a:t>Men. Retrieved from :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 smtClean="0"/>
              <a:t>http</a:t>
            </a:r>
            <a:r>
              <a:rPr lang="en-US" sz="1100" dirty="0"/>
              <a:t>://www.fashion-era.com/english-costume/1760-1820-george-iii-mens-clothes.htm</a:t>
            </a:r>
          </a:p>
        </p:txBody>
      </p:sp>
      <p:pic>
        <p:nvPicPr>
          <p:cNvPr id="2050" name="Picture 2" descr="george-iii-king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90266"/>
            <a:ext cx="2162456" cy="3462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219200"/>
            <a:ext cx="2371725" cy="384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20" y="2321692"/>
            <a:ext cx="2417919" cy="3684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527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Georgian 1700-1775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04800" y="1219200"/>
            <a:ext cx="5257800" cy="4343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Women’s Fashion</a:t>
            </a:r>
          </a:p>
          <a:p>
            <a:r>
              <a:rPr lang="en-US" sz="2800" b="1" dirty="0" smtClean="0"/>
              <a:t>Panniers</a:t>
            </a:r>
            <a:r>
              <a:rPr lang="en-US" sz="2800" dirty="0" smtClean="0"/>
              <a:t>—baskets made of reed or whale bone held together with ribbon used </a:t>
            </a:r>
            <a:r>
              <a:rPr lang="en-US" sz="2800" dirty="0"/>
              <a:t>to hold out the </a:t>
            </a:r>
            <a:r>
              <a:rPr lang="en-US" sz="2800" dirty="0" smtClean="0"/>
              <a:t>skirt</a:t>
            </a:r>
          </a:p>
          <a:p>
            <a:pPr lvl="1"/>
            <a:r>
              <a:rPr lang="en-US" sz="2400" dirty="0"/>
              <a:t>The hoop was first funnel-shaped, but from 1730s to 1740s grew very broad at the sides and flat front and back.</a:t>
            </a:r>
            <a:endParaRPr lang="en-US" sz="2400" dirty="0" smtClean="0"/>
          </a:p>
          <a:p>
            <a:pPr marL="18288" indent="0">
              <a:buNone/>
            </a:pPr>
            <a:endParaRPr lang="en-US" sz="3200" dirty="0" smtClean="0"/>
          </a:p>
          <a:p>
            <a:pPr marL="18288" indent="0">
              <a:buNone/>
            </a:pPr>
            <a:endParaRPr lang="en-US" sz="4000" dirty="0" smtClean="0"/>
          </a:p>
          <a:p>
            <a:endParaRPr lang="en-US" sz="24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4" name="Picture 4" descr="1700 hoop and mas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58338"/>
            <a:ext cx="2670412" cy="205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PLATE73BX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598" y="2895600"/>
            <a:ext cx="2781271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40713" y="6100718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/>
              <a:t>Georgian Costume </a:t>
            </a:r>
            <a:r>
              <a:rPr lang="en-US" sz="1100" b="1" dirty="0" smtClean="0"/>
              <a:t>History. </a:t>
            </a:r>
            <a:r>
              <a:rPr lang="en-US" sz="1100" b="1" dirty="0"/>
              <a:t>Retrieved </a:t>
            </a:r>
            <a:r>
              <a:rPr lang="en-US" sz="1100" b="1" dirty="0" err="1" smtClean="0"/>
              <a:t>from:http</a:t>
            </a:r>
            <a:r>
              <a:rPr lang="en-US" sz="1100" b="1" dirty="0"/>
              <a:t>://www.cwu.edu/~robinsos/ppages/resources/Costume_History/georgian.htm 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78351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Georgian 1700-1775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4119" y="1219200"/>
            <a:ext cx="7467600" cy="52578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Women’s Fashion</a:t>
            </a:r>
          </a:p>
          <a:p>
            <a:r>
              <a:rPr lang="en-US" sz="2800" b="1" dirty="0"/>
              <a:t>Watteau </a:t>
            </a:r>
            <a:r>
              <a:rPr lang="en-US" sz="2800" b="1" dirty="0" smtClean="0"/>
              <a:t>Gown</a:t>
            </a:r>
            <a:r>
              <a:rPr lang="en-US" sz="2800" dirty="0" smtClean="0"/>
              <a:t>— </a:t>
            </a:r>
            <a:r>
              <a:rPr lang="en-US" sz="2800" dirty="0"/>
              <a:t>a loose sack or dress, worn over a tight bodice and very full underskirt. </a:t>
            </a:r>
            <a:endParaRPr lang="en-US" sz="2800" dirty="0" smtClean="0"/>
          </a:p>
          <a:p>
            <a:pPr lvl="1"/>
            <a:r>
              <a:rPr lang="en-US" sz="2400" dirty="0" smtClean="0"/>
              <a:t>The </a:t>
            </a:r>
            <a:r>
              <a:rPr lang="en-US" sz="2400" dirty="0"/>
              <a:t>loose folds falling from the shoulders in back became part of the skirt. </a:t>
            </a:r>
            <a:endParaRPr lang="en-US" sz="2400" dirty="0" smtClean="0"/>
          </a:p>
          <a:p>
            <a:pPr lvl="1"/>
            <a:r>
              <a:rPr lang="en-US" sz="2400" dirty="0" smtClean="0"/>
              <a:t>The </a:t>
            </a:r>
            <a:r>
              <a:rPr lang="en-US" sz="2400" dirty="0"/>
              <a:t>front of the gown varied in design, either hanging loose or fitted at the waist, worn closed or open, and, if open, revealing a bodice and underskirt. </a:t>
            </a:r>
            <a:endParaRPr lang="en-US" sz="2400" dirty="0" smtClean="0"/>
          </a:p>
          <a:p>
            <a:pPr lvl="1"/>
            <a:r>
              <a:rPr lang="en-US" sz="2400" dirty="0" smtClean="0"/>
              <a:t>The </a:t>
            </a:r>
            <a:r>
              <a:rPr lang="en-US" sz="2400" dirty="0"/>
              <a:t>elbow-length sleeves had vertical pleats and soft, wide cuffs. </a:t>
            </a:r>
            <a:endParaRPr lang="en-US" sz="2400" dirty="0" smtClean="0"/>
          </a:p>
          <a:p>
            <a:pPr marL="18288" indent="0">
              <a:buNone/>
            </a:pPr>
            <a:endParaRPr lang="en-US" sz="4000" dirty="0" smtClean="0"/>
          </a:p>
          <a:p>
            <a:endParaRPr lang="en-US" sz="24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572000" y="6100718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/>
              <a:t>Georgian Costume </a:t>
            </a:r>
            <a:r>
              <a:rPr lang="en-US" sz="1100" b="1" dirty="0" smtClean="0"/>
              <a:t>History. </a:t>
            </a:r>
            <a:r>
              <a:rPr lang="en-US" sz="1100" b="1" dirty="0"/>
              <a:t>Retrieved </a:t>
            </a:r>
            <a:r>
              <a:rPr lang="en-US" sz="1100" b="1" dirty="0" err="1" smtClean="0"/>
              <a:t>from:http</a:t>
            </a:r>
            <a:r>
              <a:rPr lang="en-US" sz="1100" b="1" dirty="0"/>
              <a:t>://www.cwu.edu/~robinsos/ppages/resources/Costume_History/georgian.htm </a:t>
            </a:r>
            <a:endParaRPr lang="en-US" sz="1100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1719" y="3124200"/>
            <a:ext cx="1281373" cy="237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195" y="152400"/>
            <a:ext cx="151881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255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The Dark Ages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81000" y="1219200"/>
            <a:ext cx="8229600" cy="51816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/>
              <a:t>The Anglo – Saxon Era 700 – 999</a:t>
            </a:r>
            <a:endParaRPr lang="en-US" sz="3000" dirty="0" smtClean="0"/>
          </a:p>
          <a:p>
            <a:pPr lvl="1"/>
            <a:r>
              <a:rPr lang="en-US" sz="3000" dirty="0" smtClean="0"/>
              <a:t> Similar to the Saxon &amp; Frankish Era</a:t>
            </a:r>
          </a:p>
          <a:p>
            <a:pPr lvl="2"/>
            <a:r>
              <a:rPr lang="en-US" sz="2200" dirty="0" smtClean="0"/>
              <a:t>Hoods were added to cloaks in the 9</a:t>
            </a:r>
            <a:r>
              <a:rPr lang="en-US" sz="2200" baseline="30000" dirty="0" smtClean="0"/>
              <a:t>th</a:t>
            </a:r>
            <a:r>
              <a:rPr lang="en-US" sz="2200" dirty="0" smtClean="0"/>
              <a:t> century</a:t>
            </a:r>
          </a:p>
          <a:p>
            <a:pPr lvl="2"/>
            <a:r>
              <a:rPr lang="en-US" sz="2200" dirty="0" smtClean="0"/>
              <a:t>The wrap over coat and waist coat appeared</a:t>
            </a:r>
          </a:p>
          <a:p>
            <a:pPr lvl="1"/>
            <a:r>
              <a:rPr lang="en-US" sz="3000" dirty="0" smtClean="0"/>
              <a:t>Began to see class distinction through dress</a:t>
            </a:r>
          </a:p>
          <a:p>
            <a:pPr lvl="2"/>
            <a:r>
              <a:rPr lang="en-US" sz="2200" dirty="0" smtClean="0"/>
              <a:t>Nobility had embellishments on the collar, waist or border of their tunics</a:t>
            </a:r>
          </a:p>
          <a:p>
            <a:pPr lvl="2"/>
            <a:r>
              <a:rPr lang="en-US" sz="2200" dirty="0" smtClean="0"/>
              <a:t>Nobility wore longer tunics</a:t>
            </a:r>
          </a:p>
          <a:p>
            <a:pPr lvl="2"/>
            <a:r>
              <a:rPr lang="en-US" sz="2200" dirty="0" smtClean="0"/>
              <a:t>Working class &amp; Peasants wore plain shorter tunics</a:t>
            </a:r>
          </a:p>
          <a:p>
            <a:pPr lvl="2"/>
            <a:r>
              <a:rPr lang="en-US" sz="2200" dirty="0" smtClean="0"/>
              <a:t>THINK MOVIE: King Arthur</a:t>
            </a:r>
          </a:p>
          <a:p>
            <a:pPr lvl="2"/>
            <a:endParaRPr lang="en-US" sz="2200" dirty="0" smtClean="0"/>
          </a:p>
        </p:txBody>
      </p:sp>
      <p:pic>
        <p:nvPicPr>
          <p:cNvPr id="1026" name="Picture 2" descr="http://upload.wikimedia.org/wikipedia/commons/thumb/1/13/John_william_waterhouse_tristan_and_isolde_with_the_potion.jpg/220px-John_william_waterhouse_tristan_and_isolde_with_the_po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04800"/>
            <a:ext cx="15367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12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Georgian 1700-1775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762000"/>
            <a:ext cx="1476728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sp>
        <p:nvSpPr>
          <p:cNvPr id="3" name="Subtitle 2"/>
          <p:cNvSpPr txBox="1">
            <a:spLocks/>
          </p:cNvSpPr>
          <p:nvPr/>
        </p:nvSpPr>
        <p:spPr>
          <a:xfrm>
            <a:off x="304800" y="1219200"/>
            <a:ext cx="7467600" cy="52578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Women’s Fashion</a:t>
            </a:r>
          </a:p>
          <a:p>
            <a:r>
              <a:rPr lang="en-US" sz="2400" b="1" dirty="0" smtClean="0"/>
              <a:t>Pompadour</a:t>
            </a:r>
            <a:r>
              <a:rPr lang="en-US" sz="2400" dirty="0" smtClean="0"/>
              <a:t>—large </a:t>
            </a:r>
            <a:r>
              <a:rPr lang="en-US" sz="2400" dirty="0"/>
              <a:t>hair-do associated with the French court and often had birds or toys placed in it</a:t>
            </a:r>
            <a:r>
              <a:rPr lang="en-US" sz="2400" dirty="0" smtClean="0"/>
              <a:t>.</a:t>
            </a:r>
          </a:p>
          <a:p>
            <a:r>
              <a:rPr lang="en-US" sz="2400" b="1" dirty="0"/>
              <a:t>Shepherdess Hat</a:t>
            </a:r>
            <a:r>
              <a:rPr lang="en-US" sz="2400" dirty="0"/>
              <a:t>—A hat worn by fashionable women that resembled a </a:t>
            </a:r>
            <a:r>
              <a:rPr lang="en-US" sz="2400" dirty="0" err="1"/>
              <a:t>shepardess</a:t>
            </a:r>
            <a:r>
              <a:rPr lang="en-US" sz="2400" dirty="0"/>
              <a:t> hat. It was referring to the romantic life of the country</a:t>
            </a:r>
            <a:r>
              <a:rPr lang="en-US" sz="2400" dirty="0" smtClean="0"/>
              <a:t>.</a:t>
            </a:r>
          </a:p>
          <a:p>
            <a:r>
              <a:rPr lang="en-US" sz="2400" b="1" dirty="0"/>
              <a:t>Mob Cap</a:t>
            </a:r>
            <a:r>
              <a:rPr lang="en-US" sz="2400" dirty="0"/>
              <a:t>—Large cap with soft, full crown and wide brim which almost hid the face; usually trimmed with ribbon bands and loops</a:t>
            </a:r>
            <a:endParaRPr lang="en-US" sz="24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4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572000" y="6100718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/>
              <a:t>Georgian Costume </a:t>
            </a:r>
            <a:r>
              <a:rPr lang="en-US" sz="1100" b="1" dirty="0" smtClean="0"/>
              <a:t>History. </a:t>
            </a:r>
            <a:r>
              <a:rPr lang="en-US" sz="1100" b="1" dirty="0"/>
              <a:t>Retrieved </a:t>
            </a:r>
            <a:r>
              <a:rPr lang="en-US" sz="1100" b="1" dirty="0" err="1" smtClean="0"/>
              <a:t>from:http</a:t>
            </a:r>
            <a:r>
              <a:rPr lang="en-US" sz="1100" b="1" dirty="0"/>
              <a:t>://www.cwu.edu/~robinsos/ppages/resources/Costume_History/georgian.htm </a:t>
            </a:r>
            <a:endParaRPr lang="en-US" sz="11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5371363"/>
            <a:ext cx="1206062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137" y="4115127"/>
            <a:ext cx="2008705" cy="189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067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Georgian 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Think Movies:</a:t>
            </a:r>
          </a:p>
          <a:p>
            <a:pPr marL="18288" indent="0">
              <a:buNone/>
            </a:pPr>
            <a:r>
              <a:rPr lang="en-US" sz="3200" i="1" dirty="0" smtClean="0"/>
              <a:t>A Tale of Two Cities</a:t>
            </a:r>
          </a:p>
          <a:p>
            <a:pPr marL="18288" indent="0">
              <a:buNone/>
            </a:pPr>
            <a:r>
              <a:rPr lang="en-US" sz="3200" i="1" dirty="0" smtClean="0"/>
              <a:t>Marie Antoinette</a:t>
            </a:r>
          </a:p>
          <a:p>
            <a:pPr marL="18288" indent="0">
              <a:buNone/>
            </a:pPr>
            <a:r>
              <a:rPr lang="en-US" sz="3200" i="1" dirty="0" smtClean="0"/>
              <a:t>The Duchess</a:t>
            </a:r>
          </a:p>
          <a:p>
            <a:pPr marL="18288" indent="0">
              <a:buNone/>
            </a:pPr>
            <a:r>
              <a:rPr lang="en-US" sz="3200" i="1" dirty="0" smtClean="0"/>
              <a:t>The Legend of Sleepy Hollow</a:t>
            </a:r>
          </a:p>
          <a:p>
            <a:pPr marL="18288" indent="0">
              <a:buNone/>
            </a:pPr>
            <a:r>
              <a:rPr lang="en-US" sz="3200" i="1" dirty="0" smtClean="0"/>
              <a:t>The Patriot</a:t>
            </a:r>
          </a:p>
          <a:p>
            <a:pPr marL="18288" indent="0">
              <a:buNone/>
            </a:pPr>
            <a:r>
              <a:rPr lang="en-US" sz="3200" i="1" dirty="0" smtClean="0"/>
              <a:t>The Last of the Mohicans</a:t>
            </a:r>
          </a:p>
          <a:p>
            <a:pPr marL="18288" indent="0">
              <a:buNone/>
            </a:pPr>
            <a:endParaRPr lang="en-US" sz="3200" i="1" dirty="0" smtClean="0"/>
          </a:p>
          <a:p>
            <a:pPr marL="18288" indent="0">
              <a:buNone/>
            </a:pPr>
            <a:endParaRPr lang="en-US" sz="4800" i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9612" y="6488668"/>
            <a:ext cx="48466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http://www.erasofelegance.com/entertainment/georgianmovies.html</a:t>
            </a:r>
          </a:p>
        </p:txBody>
      </p:sp>
      <p:pic>
        <p:nvPicPr>
          <p:cNvPr id="5122" name="Picture 2" descr="http://www.erasofelegance.com/entertainment/movies/duchess/duches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81000"/>
            <a:ext cx="1428750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erasofelegance.com/entertainment/movies/marie/marie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315" y="4726726"/>
            <a:ext cx="1428749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erasofelegance.com/entertainment/movies/patriot/patriot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225" y="2495550"/>
            <a:ext cx="142875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upload.wikimedia.org/wikipedia/en/thumb/d/dd/Mohicansposter.jpg/220px-Mohicansposter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008" y="194480"/>
            <a:ext cx="1366056" cy="203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images.betterworldbooks.com/144/The-Legend-of-Sleepy-Hollow-Irving-Washington-9781441780874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756" y="2846820"/>
            <a:ext cx="1225844" cy="1720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333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UTJSQwNRVAs?version=3&amp;hl=en_US&amp;rel=0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47800" y="457200"/>
            <a:ext cx="6400800" cy="4800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57400" y="5388591"/>
            <a:ext cx="55754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THINK MOVIE: Marie Antoinette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4527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Empire 1790-1815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04800" y="1219200"/>
            <a:ext cx="7467600" cy="52578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Men's Fashion</a:t>
            </a:r>
          </a:p>
          <a:p>
            <a:r>
              <a:rPr lang="en-US" sz="2800" dirty="0" smtClean="0"/>
              <a:t>Breeches became longer and more tightly fitted</a:t>
            </a:r>
          </a:p>
          <a:p>
            <a:r>
              <a:rPr lang="en-US" sz="2800" dirty="0" smtClean="0"/>
              <a:t>Trousers or Pantaloons for the street</a:t>
            </a:r>
          </a:p>
          <a:p>
            <a:r>
              <a:rPr lang="en-US" sz="2800" dirty="0" smtClean="0"/>
              <a:t>Coats were cutaway with long tails and standing collars</a:t>
            </a:r>
          </a:p>
          <a:p>
            <a:r>
              <a:rPr lang="en-US" sz="2800" dirty="0" smtClean="0"/>
              <a:t>Waist coats were high </a:t>
            </a:r>
            <a:r>
              <a:rPr lang="en-US" sz="2800" dirty="0" err="1" smtClean="0"/>
              <a:t>waisted</a:t>
            </a:r>
            <a:r>
              <a:rPr lang="en-US" sz="2800" dirty="0" smtClean="0"/>
              <a:t> and squared off at the bottom</a:t>
            </a:r>
          </a:p>
          <a:p>
            <a:r>
              <a:rPr lang="en-US" sz="2800" dirty="0" smtClean="0"/>
              <a:t>Hair wax and mutton chops were the new hair fad</a:t>
            </a:r>
          </a:p>
          <a:p>
            <a:r>
              <a:rPr lang="en-US" sz="2800" dirty="0" smtClean="0"/>
              <a:t>Wellington style boot</a:t>
            </a:r>
          </a:p>
          <a:p>
            <a:endParaRPr lang="en-US" sz="2800" dirty="0" smtClean="0"/>
          </a:p>
          <a:p>
            <a:endParaRPr lang="en-US" sz="24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230" y="381000"/>
            <a:ext cx="1717964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848100"/>
            <a:ext cx="1266825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983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Empire 1790-1815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04800" y="1219200"/>
            <a:ext cx="6553200" cy="52578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Women's Fashion</a:t>
            </a:r>
          </a:p>
          <a:p>
            <a:r>
              <a:rPr lang="en-US" sz="2800" dirty="0" smtClean="0"/>
              <a:t>The triumph of the “undressed” look</a:t>
            </a:r>
          </a:p>
          <a:p>
            <a:r>
              <a:rPr lang="en-US" sz="2800" dirty="0" smtClean="0"/>
              <a:t>Followed the simple flowing lines of the </a:t>
            </a:r>
            <a:r>
              <a:rPr lang="en-US" sz="2800" dirty="0"/>
              <a:t>G</a:t>
            </a:r>
            <a:r>
              <a:rPr lang="en-US" sz="2800" dirty="0" smtClean="0"/>
              <a:t>reek silhouette</a:t>
            </a:r>
          </a:p>
          <a:p>
            <a:r>
              <a:rPr lang="en-US" sz="2800" dirty="0" smtClean="0"/>
              <a:t>Empire Waist</a:t>
            </a:r>
          </a:p>
          <a:p>
            <a:pPr lvl="1"/>
            <a:r>
              <a:rPr lang="en-US" sz="2600" dirty="0" smtClean="0"/>
              <a:t>High </a:t>
            </a:r>
            <a:r>
              <a:rPr lang="en-US" sz="2600" dirty="0" err="1" smtClean="0"/>
              <a:t>waisted</a:t>
            </a:r>
            <a:r>
              <a:rPr lang="en-US" sz="2600" dirty="0" smtClean="0"/>
              <a:t>, natural look</a:t>
            </a:r>
          </a:p>
          <a:p>
            <a:pPr lvl="1"/>
            <a:r>
              <a:rPr lang="en-US" sz="2600" dirty="0" smtClean="0"/>
              <a:t>No corsets</a:t>
            </a:r>
          </a:p>
          <a:p>
            <a:r>
              <a:rPr lang="en-US" sz="2800" dirty="0" smtClean="0"/>
              <a:t>Accessories</a:t>
            </a:r>
          </a:p>
          <a:p>
            <a:pPr lvl="1"/>
            <a:r>
              <a:rPr lang="en-US" sz="2600" dirty="0" smtClean="0"/>
              <a:t>Gloves</a:t>
            </a:r>
          </a:p>
          <a:p>
            <a:pPr lvl="1"/>
            <a:r>
              <a:rPr lang="en-US" sz="2600" dirty="0" smtClean="0"/>
              <a:t>Vinaigrette: small drawstring handbag</a:t>
            </a:r>
          </a:p>
          <a:p>
            <a:pPr lvl="1"/>
            <a:endParaRPr lang="en-US" sz="2600" dirty="0" smtClean="0"/>
          </a:p>
          <a:p>
            <a:endParaRPr lang="en-US" sz="2800" dirty="0" smtClean="0"/>
          </a:p>
          <a:p>
            <a:endParaRPr lang="en-US" sz="24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004" y="304801"/>
            <a:ext cx="1868261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Early Regency Gown - White Muslin Dress - 1807 - Bord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895600"/>
            <a:ext cx="10287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061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Empire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Think Movies:</a:t>
            </a:r>
          </a:p>
          <a:p>
            <a:pPr marL="18288" indent="0">
              <a:buNone/>
            </a:pPr>
            <a:r>
              <a:rPr lang="en-US" sz="3200" i="1" dirty="0" smtClean="0"/>
              <a:t>Becoming Jane</a:t>
            </a:r>
          </a:p>
          <a:p>
            <a:pPr marL="18288" indent="0">
              <a:buNone/>
            </a:pPr>
            <a:r>
              <a:rPr lang="en-US" sz="3200" i="1" dirty="0" smtClean="0"/>
              <a:t>Emma</a:t>
            </a:r>
          </a:p>
          <a:p>
            <a:pPr marL="18288" indent="0">
              <a:buNone/>
            </a:pPr>
            <a:r>
              <a:rPr lang="en-US" sz="3200" i="1" dirty="0" smtClean="0"/>
              <a:t>Pride &amp; Prejudice</a:t>
            </a:r>
          </a:p>
          <a:p>
            <a:pPr marL="18288" indent="0">
              <a:buNone/>
            </a:pPr>
            <a:r>
              <a:rPr lang="en-US" sz="3200" i="1" dirty="0" smtClean="0"/>
              <a:t>The Count of Monte Cristo</a:t>
            </a:r>
          </a:p>
          <a:p>
            <a:pPr marL="18288" indent="0">
              <a:buNone/>
            </a:pPr>
            <a:r>
              <a:rPr lang="en-US" sz="3200" i="1" dirty="0" smtClean="0"/>
              <a:t>The Brother’s Grimm</a:t>
            </a:r>
          </a:p>
          <a:p>
            <a:pPr marL="18288" indent="0">
              <a:buNone/>
            </a:pPr>
            <a:endParaRPr lang="en-US" sz="3200" i="1" dirty="0" smtClean="0"/>
          </a:p>
          <a:p>
            <a:pPr marL="18288" indent="0">
              <a:buNone/>
            </a:pPr>
            <a:endParaRPr lang="en-US" sz="4800" i="1" dirty="0" smtClean="0"/>
          </a:p>
        </p:txBody>
      </p:sp>
      <p:pic>
        <p:nvPicPr>
          <p:cNvPr id="6146" name="Picture 2" descr="http://t3.gstatic.com/images?q=tbn:ANd9GcR7f0ssa4Ek7DV_CpdDpbnvq9xYYXntX6Q8YkGN4l6JnXV-UsQMl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308" y="346809"/>
            <a:ext cx="1421054" cy="1897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t0.gstatic.com/images?q=tbn:ANd9GcQDApuZ2Luduw4FtfmlJaW-WipWEUugF1BeBmAaSKXEtilhwIR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915537"/>
            <a:ext cx="1524000" cy="2124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www.erasofelegance.com/entertainment/movies/becomingjane/becomingjane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46809"/>
            <a:ext cx="142875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www.erasofelegance.com/entertainment/movies/emma/emma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342563"/>
            <a:ext cx="1749188" cy="2623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www.erasofelegance.com/entertainment/movies/pride2005/pride.jp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267200"/>
            <a:ext cx="142875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9612" y="6488668"/>
            <a:ext cx="47841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http://www.erasofelegance.com/entertainment/regencymovies.html</a:t>
            </a:r>
          </a:p>
        </p:txBody>
      </p:sp>
    </p:spTree>
    <p:extLst>
      <p:ext uri="{BB962C8B-B14F-4D97-AF65-F5344CB8AC3E}">
        <p14:creationId xmlns:p14="http://schemas.microsoft.com/office/powerpoint/2010/main" val="276114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15380" y="5257800"/>
            <a:ext cx="3906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THINK MOVIE: Emma</a:t>
            </a:r>
            <a:endParaRPr lang="en-US" sz="2800" dirty="0"/>
          </a:p>
        </p:txBody>
      </p:sp>
      <p:pic>
        <p:nvPicPr>
          <p:cNvPr id="4" name="LDjfYXJ3yRo?version=3&amp;hl=en_US&amp;rel=0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0" y="546842"/>
            <a:ext cx="5433220" cy="4074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85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Romantic Era 1815-1840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368188"/>
            <a:ext cx="5638800" cy="4609532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Men's Fashion</a:t>
            </a:r>
          </a:p>
          <a:p>
            <a:r>
              <a:rPr lang="en-US" sz="2800" b="1" dirty="0"/>
              <a:t>Peg-Top Trousers</a:t>
            </a:r>
            <a:r>
              <a:rPr lang="en-US" sz="2800" dirty="0"/>
              <a:t>–Trousers that were wide and pleated at the top and very narrow at the ankles. </a:t>
            </a:r>
            <a:endParaRPr lang="en-US" sz="2800" dirty="0" smtClean="0"/>
          </a:p>
          <a:p>
            <a:pPr lvl="1"/>
            <a:r>
              <a:rPr lang="en-US" sz="2600" dirty="0" smtClean="0"/>
              <a:t>The </a:t>
            </a:r>
            <a:r>
              <a:rPr lang="en-US" sz="2600" dirty="0"/>
              <a:t>name peg-top originally applied to a boy’s cone-shaped spinning top</a:t>
            </a:r>
            <a:r>
              <a:rPr lang="en-US" sz="2600" dirty="0" smtClean="0"/>
              <a:t>.</a:t>
            </a:r>
          </a:p>
          <a:p>
            <a:pPr marL="18288" indent="0">
              <a:buNone/>
            </a:pPr>
            <a:endParaRPr lang="en-US" sz="24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724400" y="6114535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 smtClean="0"/>
              <a:t>Romantic Costume. </a:t>
            </a:r>
            <a:r>
              <a:rPr lang="en-US" sz="1100" b="1" dirty="0"/>
              <a:t>Retrieved from: http://www.cwu.edu/~robinsos/ppages/resources/Costume_History/romantic.htm</a:t>
            </a:r>
            <a:endParaRPr lang="en-US" sz="1100" dirty="0"/>
          </a:p>
        </p:txBody>
      </p:sp>
      <p:pic>
        <p:nvPicPr>
          <p:cNvPr id="4100" name="Picture 4" descr="http://www.cwu.edu/~robinsos/ppages/resources/Costume_History/images/pc55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371600"/>
            <a:ext cx="2311603" cy="431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692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228600" y="1074761"/>
            <a:ext cx="5943600" cy="52578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Men's Fashion</a:t>
            </a:r>
          </a:p>
          <a:p>
            <a:r>
              <a:rPr lang="en-US" sz="2800" b="1" dirty="0" smtClean="0"/>
              <a:t>Sack </a:t>
            </a:r>
            <a:r>
              <a:rPr lang="en-US" sz="2800" b="1" dirty="0"/>
              <a:t>Coat</a:t>
            </a:r>
            <a:r>
              <a:rPr lang="en-US" sz="2800" dirty="0"/>
              <a:t>–A loose-fitting coat ending at the finger tips and having high short lapels. It was used in sports and in commerce</a:t>
            </a:r>
            <a:r>
              <a:rPr lang="en-US" sz="2800" dirty="0" smtClean="0"/>
              <a:t>.</a:t>
            </a:r>
          </a:p>
          <a:p>
            <a:r>
              <a:rPr lang="en-US" sz="2800" b="1" dirty="0"/>
              <a:t>Great Coat</a:t>
            </a:r>
            <a:r>
              <a:rPr lang="en-US" sz="2800" dirty="0"/>
              <a:t>–An overcoat usually made out of wool and not as fitted as a regular coat</a:t>
            </a:r>
            <a:r>
              <a:rPr lang="en-US" sz="2800" dirty="0" smtClean="0"/>
              <a:t>.</a:t>
            </a:r>
          </a:p>
          <a:p>
            <a:r>
              <a:rPr lang="en-US" sz="2800" b="1" dirty="0"/>
              <a:t>Frock Coat</a:t>
            </a:r>
            <a:r>
              <a:rPr lang="en-US" sz="2800" dirty="0"/>
              <a:t>–A double-breasted coat having long skirts of equal length in front and back.</a:t>
            </a:r>
            <a:endParaRPr lang="en-US" sz="2800" dirty="0" smtClean="0"/>
          </a:p>
          <a:p>
            <a:endParaRPr lang="en-US" sz="24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Romantic Era 1815-1840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733" y="2514600"/>
            <a:ext cx="1154954" cy="1907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24400" y="6114535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 smtClean="0"/>
              <a:t>Romantic Costume. </a:t>
            </a:r>
            <a:r>
              <a:rPr lang="en-US" sz="1100" b="1" dirty="0"/>
              <a:t>Retrieved from: http://www.cwu.edu/~robinsos/ppages/resources/Costume_History/romantic.htm</a:t>
            </a:r>
            <a:endParaRPr lang="en-US" sz="11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085" y="457200"/>
            <a:ext cx="1008398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3962400"/>
            <a:ext cx="952500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508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Romantic Era 1815-1840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74761"/>
            <a:ext cx="6610350" cy="52578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Men's Fashion Accessories</a:t>
            </a:r>
          </a:p>
          <a:p>
            <a:r>
              <a:rPr lang="en-US" sz="2800" b="1" dirty="0"/>
              <a:t>Ascot–</a:t>
            </a:r>
            <a:r>
              <a:rPr lang="en-US" sz="2800" dirty="0"/>
              <a:t>A scarf tied in a knot with horizontal ends, then crossed diagonally. The whole usually held in place with a jeweled stickpin</a:t>
            </a:r>
            <a:r>
              <a:rPr lang="en-US" sz="2800" dirty="0" smtClean="0"/>
              <a:t>.</a:t>
            </a:r>
          </a:p>
          <a:p>
            <a:r>
              <a:rPr lang="en-US" sz="2800" b="1" dirty="0"/>
              <a:t>Bowler</a:t>
            </a:r>
            <a:r>
              <a:rPr lang="en-US" sz="2800" dirty="0"/>
              <a:t>–A stiff felt hat with a low, round crown and narrow brim; the bowler, similar to a derby, has a slightly wider brim and roll at the sides.</a:t>
            </a:r>
            <a:endParaRPr lang="en-US" sz="2800" dirty="0" smtClean="0"/>
          </a:p>
          <a:p>
            <a:endParaRPr lang="en-US" sz="24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6146" name="Picture 2" descr="http://www.cwu.edu/~robinsos/ppages/resources/Costume_History/images/ascot_f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1066800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fur felt derby hat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775" y="5410200"/>
            <a:ext cx="1685925" cy="1264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1860hatstand.gif (12087 bytes)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807" y="3697974"/>
            <a:ext cx="2232479" cy="187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724400" y="6032479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 smtClean="0"/>
              <a:t>Romantic Costume. </a:t>
            </a:r>
            <a:r>
              <a:rPr lang="en-US" sz="1100" b="1" dirty="0"/>
              <a:t>Retrieved from: http://www.cwu.edu/~robinsos/ppages/resources/Costume_History/romantic.htm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51087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The Dark Ages</a:t>
            </a:r>
            <a:endParaRPr lang="en-US" dirty="0"/>
          </a:p>
        </p:txBody>
      </p:sp>
      <p:pic>
        <p:nvPicPr>
          <p:cNvPr id="3074" name="Picture 2" descr="An Anglo Saxon King &amp; and Anglo Saxon Que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95400"/>
            <a:ext cx="3505200" cy="2745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An Anglo Saxon Lady and an Anglo Saxon Woma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81000"/>
            <a:ext cx="3221182" cy="2799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33879" y="4050268"/>
            <a:ext cx="3042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Anglo-Saxon King &amp; Queen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70780" y="3208070"/>
            <a:ext cx="3184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Anglo-Saxon Lady &amp; Women</a:t>
            </a:r>
            <a:endParaRPr lang="en-US" dirty="0"/>
          </a:p>
        </p:txBody>
      </p:sp>
      <p:pic>
        <p:nvPicPr>
          <p:cNvPr id="3078" name="Picture 6" descr="An Anglo-Saxon Warrior and an Anglo-Saxon M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257" y="3844636"/>
            <a:ext cx="3130270" cy="2809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447800" y="5064865"/>
            <a:ext cx="3133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Anglo-Saxon Warrior &amp; Man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2400" y="5943599"/>
            <a:ext cx="373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Thomas, P.W. (2008) </a:t>
            </a:r>
            <a:r>
              <a:rPr lang="en-US" sz="1000" b="1" dirty="0" smtClean="0"/>
              <a:t>Early Clothing Costume History 500-1066AD: Saxon, Frankish &amp; Anglo-Saxon Clothing  retrieved from: http://www.fashion-era.com/ancient_costume/clothing-saxon-frankish-anglo.htm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5659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Romantic Era 1815-1840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74761"/>
            <a:ext cx="6324600" cy="52578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Women's Fashion</a:t>
            </a:r>
          </a:p>
          <a:p>
            <a:r>
              <a:rPr lang="en-US" sz="2800" b="1" dirty="0" smtClean="0"/>
              <a:t>Beret Sleeves </a:t>
            </a:r>
            <a:r>
              <a:rPr lang="en-US" sz="2800" dirty="0" smtClean="0"/>
              <a:t>- cut </a:t>
            </a:r>
            <a:r>
              <a:rPr lang="en-US" sz="2800" dirty="0"/>
              <a:t>from a </a:t>
            </a:r>
            <a:r>
              <a:rPr lang="en-US" sz="2800" dirty="0" smtClean="0"/>
              <a:t>circle with an opening </a:t>
            </a:r>
            <a:r>
              <a:rPr lang="en-US" sz="2800" dirty="0"/>
              <a:t>in the </a:t>
            </a:r>
            <a:r>
              <a:rPr lang="en-US" sz="2800" dirty="0" smtClean="0"/>
              <a:t>center </a:t>
            </a:r>
            <a:r>
              <a:rPr lang="en-US" sz="2800" dirty="0"/>
              <a:t>for the arm and this was gathered and bound into a band. The outer circle was gathered and set into the </a:t>
            </a:r>
            <a:r>
              <a:rPr lang="en-US" sz="2800" dirty="0" smtClean="0"/>
              <a:t>armhole</a:t>
            </a:r>
          </a:p>
          <a:p>
            <a:pPr marL="18288" indent="0">
              <a:buNone/>
            </a:pPr>
            <a:endParaRPr lang="en-US" sz="2800" b="1" dirty="0" smtClean="0"/>
          </a:p>
          <a:p>
            <a:r>
              <a:rPr lang="en-US" sz="2800" b="1" dirty="0" smtClean="0"/>
              <a:t>Gigot </a:t>
            </a:r>
            <a:r>
              <a:rPr lang="en-US" sz="2800" b="1" dirty="0"/>
              <a:t>Sleeves</a:t>
            </a:r>
            <a:r>
              <a:rPr lang="en-US" sz="2800" dirty="0"/>
              <a:t>–A full sleeve with more fullness at the elbow than at the shoulder or wrist. </a:t>
            </a:r>
            <a:endParaRPr lang="en-US" sz="2800" dirty="0" smtClean="0"/>
          </a:p>
          <a:p>
            <a:endParaRPr lang="en-US" sz="24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7170" name="Picture 2" descr="http://www.fashion-era.com/images/RegencyRom/1830sturhatmarbx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372" y="1295400"/>
            <a:ext cx="2154455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343400"/>
            <a:ext cx="2314214" cy="219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6172200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 smtClean="0"/>
              <a:t>Romantic Costume. </a:t>
            </a:r>
            <a:r>
              <a:rPr lang="en-US" sz="1100" b="1" dirty="0"/>
              <a:t>Retrieved from: http://www.cwu.edu/~robinsos/ppages/resources/Costume_History/romantic.htm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72438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Romantic Era 1815-1840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74761"/>
            <a:ext cx="6324600" cy="52578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Women's Fashion</a:t>
            </a:r>
          </a:p>
          <a:p>
            <a:r>
              <a:rPr lang="en-US" sz="2800" b="1" dirty="0" smtClean="0"/>
              <a:t>Wider Skirt Hemlines: </a:t>
            </a:r>
          </a:p>
          <a:p>
            <a:pPr lvl="1"/>
            <a:r>
              <a:rPr lang="en-US" sz="2400" b="1" dirty="0" smtClean="0"/>
              <a:t>Gored into panels from 1820-1828 to added width at hemline, but keep tight waist</a:t>
            </a:r>
          </a:p>
          <a:p>
            <a:pPr lvl="1"/>
            <a:r>
              <a:rPr lang="en-US" sz="2400" dirty="0"/>
              <a:t>Decoration of stuffed </a:t>
            </a:r>
            <a:r>
              <a:rPr lang="en-US" sz="2400" dirty="0" err="1"/>
              <a:t>rouleau</a:t>
            </a:r>
            <a:r>
              <a:rPr lang="en-US" sz="2400" dirty="0"/>
              <a:t> tubes, Italian quilting and flounces and frills were added to push out the skirt hem width in an architectural way.</a:t>
            </a:r>
            <a:endParaRPr lang="en-US" sz="2400" b="1" dirty="0" smtClean="0"/>
          </a:p>
          <a:p>
            <a:pPr lvl="1"/>
            <a:endParaRPr lang="en-US" sz="2600" b="1" dirty="0" smtClean="0"/>
          </a:p>
          <a:p>
            <a:pPr lvl="1"/>
            <a:endParaRPr lang="en-US" sz="22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221" y="1074761"/>
            <a:ext cx="2092786" cy="4792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8600" y="6032479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Romantic Era – Fashion History. </a:t>
            </a:r>
            <a:r>
              <a:rPr lang="en-US" sz="1100" dirty="0" err="1" smtClean="0"/>
              <a:t>Retreived</a:t>
            </a:r>
            <a:r>
              <a:rPr lang="en-US" sz="1100" dirty="0"/>
              <a:t> from: http://www.fashion-era.com/romantic_era.htm#Romantic Era 1825-1835</a:t>
            </a:r>
          </a:p>
        </p:txBody>
      </p:sp>
    </p:spTree>
    <p:extLst>
      <p:ext uri="{BB962C8B-B14F-4D97-AF65-F5344CB8AC3E}">
        <p14:creationId xmlns:p14="http://schemas.microsoft.com/office/powerpoint/2010/main" val="15096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228600" y="1371600"/>
            <a:ext cx="5486400" cy="42672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Women's Fashion</a:t>
            </a:r>
          </a:p>
          <a:p>
            <a:r>
              <a:rPr lang="en-US" sz="2800" b="1" dirty="0" smtClean="0"/>
              <a:t>Pelerine Collars (1836): covered wide shoulders and added modesty</a:t>
            </a:r>
            <a:r>
              <a:rPr lang="en-US" sz="2600" b="1" dirty="0" smtClean="0"/>
              <a:t>.</a:t>
            </a:r>
          </a:p>
          <a:p>
            <a:pPr lvl="1"/>
            <a:r>
              <a:rPr lang="en-US" sz="2400" dirty="0" smtClean="0"/>
              <a:t>The </a:t>
            </a:r>
            <a:r>
              <a:rPr lang="en-US" sz="2400" dirty="0"/>
              <a:t>width of the lace pelerine reached about 31 inches when at its widest </a:t>
            </a:r>
            <a:r>
              <a:rPr lang="en-US" sz="2400" dirty="0" smtClean="0"/>
              <a:t>fashion.</a:t>
            </a:r>
          </a:p>
          <a:p>
            <a:pPr lvl="1"/>
            <a:endParaRPr lang="en-US" sz="22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778" y="1524000"/>
            <a:ext cx="2648596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Romantic Era 1815-1840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6032479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Romantic Era – Fashion History. </a:t>
            </a:r>
            <a:r>
              <a:rPr lang="en-US" sz="1100" dirty="0" err="1" smtClean="0"/>
              <a:t>Retreived</a:t>
            </a:r>
            <a:r>
              <a:rPr lang="en-US" sz="1100" dirty="0"/>
              <a:t> from: http://www.fashion-era.com/romantic_era.htm#Romantic Era 1825-1835</a:t>
            </a:r>
          </a:p>
        </p:txBody>
      </p:sp>
    </p:spTree>
    <p:extLst>
      <p:ext uri="{BB962C8B-B14F-4D97-AF65-F5344CB8AC3E}">
        <p14:creationId xmlns:p14="http://schemas.microsoft.com/office/powerpoint/2010/main" val="316657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Romantic Era 1815-1840</a:t>
            </a:r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28600" y="1074761"/>
            <a:ext cx="6324600" cy="52578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Women's Fashion</a:t>
            </a:r>
          </a:p>
          <a:p>
            <a:r>
              <a:rPr lang="en-US" sz="2800" b="1" dirty="0" smtClean="0"/>
              <a:t>Hats: </a:t>
            </a:r>
            <a:r>
              <a:rPr lang="en-US" sz="2800" dirty="0"/>
              <a:t>Large romantic wide hats, ornately trimmed with feathers, loops of ribbons and </a:t>
            </a:r>
            <a:r>
              <a:rPr lang="en-US" sz="2800" dirty="0" smtClean="0"/>
              <a:t>bows</a:t>
            </a:r>
          </a:p>
          <a:p>
            <a:pPr lvl="1"/>
            <a:r>
              <a:rPr lang="en-US" sz="2600" dirty="0" smtClean="0"/>
              <a:t>complemented </a:t>
            </a:r>
            <a:r>
              <a:rPr lang="en-US" sz="2600" dirty="0"/>
              <a:t>the wide shoulder lines of the </a:t>
            </a:r>
            <a:r>
              <a:rPr lang="en-US" sz="2600" dirty="0" smtClean="0"/>
              <a:t>1830s</a:t>
            </a:r>
          </a:p>
          <a:p>
            <a:r>
              <a:rPr lang="en-US" sz="2800" dirty="0"/>
              <a:t>Bonnets were virtually interchangeable with </a:t>
            </a:r>
            <a:r>
              <a:rPr lang="en-US" sz="2800" dirty="0" smtClean="0"/>
              <a:t>hats</a:t>
            </a:r>
          </a:p>
          <a:p>
            <a:pPr lvl="1"/>
            <a:r>
              <a:rPr lang="en-US" sz="2400" b="1" dirty="0"/>
              <a:t>Coal scuttle bonnet</a:t>
            </a:r>
            <a:r>
              <a:rPr lang="en-US" sz="2400" dirty="0"/>
              <a:t> styles with deep crowns accommodated the high </a:t>
            </a:r>
            <a:endParaRPr lang="en-US" sz="2400" dirty="0" smtClean="0"/>
          </a:p>
          <a:p>
            <a:pPr lvl="1"/>
            <a:r>
              <a:rPr lang="en-US" sz="2400" b="1" dirty="0" smtClean="0"/>
              <a:t>Apollo</a:t>
            </a:r>
            <a:r>
              <a:rPr lang="en-US" sz="2400" dirty="0" smtClean="0"/>
              <a:t> knot: hair style of a high twist on top of the head</a:t>
            </a:r>
            <a:r>
              <a:rPr lang="en-US" sz="2800" dirty="0" smtClean="0"/>
              <a:t>. </a:t>
            </a:r>
            <a:endParaRPr lang="en-US" sz="2600" b="1" dirty="0" smtClean="0"/>
          </a:p>
          <a:p>
            <a:pPr lvl="1"/>
            <a:endParaRPr lang="en-US" sz="22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715" y="4021540"/>
            <a:ext cx="1771650" cy="210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074761"/>
            <a:ext cx="2580280" cy="257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954194" y="6257836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Romantic Era – Fashion History. </a:t>
            </a:r>
            <a:r>
              <a:rPr lang="en-US" sz="1100" dirty="0" err="1" smtClean="0"/>
              <a:t>Retreived</a:t>
            </a:r>
            <a:r>
              <a:rPr lang="en-US" sz="1100" dirty="0"/>
              <a:t> from: http://www.fashion-era.com/romantic_era.htm#Romantic Era 1825-1835</a:t>
            </a:r>
          </a:p>
        </p:txBody>
      </p:sp>
    </p:spTree>
    <p:extLst>
      <p:ext uri="{BB962C8B-B14F-4D97-AF65-F5344CB8AC3E}">
        <p14:creationId xmlns:p14="http://schemas.microsoft.com/office/powerpoint/2010/main" val="51532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15239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Era – Crinoline</a:t>
            </a:r>
          </a:p>
          <a:p>
            <a:pPr algn="ctr"/>
            <a:r>
              <a:rPr lang="en-US" dirty="0" smtClean="0"/>
              <a:t>1837 - 1860 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600201"/>
            <a:ext cx="6324600" cy="473236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Men’s Fashion</a:t>
            </a:r>
          </a:p>
          <a:p>
            <a:r>
              <a:rPr lang="en-US" sz="2800" b="1" dirty="0"/>
              <a:t>Prince Albert Coat</a:t>
            </a:r>
            <a:r>
              <a:rPr lang="en-US" sz="2800" dirty="0"/>
              <a:t> Another name for the double-breasted frock coat with satin lapels, named after the consort of Queen Victoria who favored the style. </a:t>
            </a:r>
            <a:endParaRPr lang="en-US" sz="2800" dirty="0" smtClean="0"/>
          </a:p>
          <a:p>
            <a:r>
              <a:rPr lang="en-US" sz="2800" b="1" dirty="0"/>
              <a:t>String Tie</a:t>
            </a:r>
            <a:r>
              <a:rPr lang="en-US" sz="2800" dirty="0"/>
              <a:t> Basic ribbon, often black, </a:t>
            </a:r>
            <a:r>
              <a:rPr lang="en-US" sz="2800" dirty="0" smtClean="0"/>
              <a:t>tied </a:t>
            </a:r>
            <a:r>
              <a:rPr lang="en-US" sz="2800" dirty="0"/>
              <a:t>in a bow with the ends hanging down. </a:t>
            </a:r>
          </a:p>
          <a:p>
            <a:r>
              <a:rPr lang="en-US" sz="2800" b="1" dirty="0"/>
              <a:t>Gaiters</a:t>
            </a:r>
            <a:r>
              <a:rPr lang="en-US" sz="2800" dirty="0"/>
              <a:t> Covers that covered the shoe so they wouldn't get muddy. </a:t>
            </a:r>
          </a:p>
          <a:p>
            <a:endParaRPr lang="en-US" sz="22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3074" name="Picture 2" descr="http://www.cwu.edu/~robinsos/ppages/resources/Costume_History/images/string%20tie_small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481977"/>
            <a:ext cx="1447800" cy="234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U34.jpg (39812 bytes)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107" y="889377"/>
            <a:ext cx="1711657" cy="2550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57800" y="6172200"/>
            <a:ext cx="38782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Crinoline Costume. </a:t>
            </a:r>
            <a:r>
              <a:rPr lang="en-US" sz="1100" dirty="0"/>
              <a:t>Retrieved from: http://www.cwu.edu/~robinsos/ppages/resources/Costume_History/crinoline.htm</a:t>
            </a:r>
          </a:p>
        </p:txBody>
      </p:sp>
    </p:spTree>
    <p:extLst>
      <p:ext uri="{BB962C8B-B14F-4D97-AF65-F5344CB8AC3E}">
        <p14:creationId xmlns:p14="http://schemas.microsoft.com/office/powerpoint/2010/main" val="234909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15239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Era – Crinoline</a:t>
            </a:r>
          </a:p>
          <a:p>
            <a:pPr algn="ctr"/>
            <a:r>
              <a:rPr lang="en-US" dirty="0" smtClean="0"/>
              <a:t>1837 - 1860 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600201"/>
            <a:ext cx="6324600" cy="473236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Men’s Fashion</a:t>
            </a:r>
          </a:p>
          <a:p>
            <a:r>
              <a:rPr lang="en-US" sz="2800" b="1" dirty="0" err="1"/>
              <a:t>Dundrearies</a:t>
            </a:r>
            <a:r>
              <a:rPr lang="en-US" sz="2800" dirty="0"/>
              <a:t> Long side </a:t>
            </a:r>
            <a:r>
              <a:rPr lang="en-US" sz="2800" dirty="0" err="1"/>
              <a:t>burnes</a:t>
            </a:r>
            <a:r>
              <a:rPr lang="en-US" sz="2800" dirty="0"/>
              <a:t>, Lamb Chops, worn my Lord Dundreary on Our American Cousin, by Tom Taylor</a:t>
            </a:r>
            <a:r>
              <a:rPr lang="en-US" sz="2800" dirty="0" smtClean="0"/>
              <a:t>.</a:t>
            </a:r>
          </a:p>
          <a:p>
            <a:r>
              <a:rPr lang="en-US" sz="2800" b="1" dirty="0"/>
              <a:t>Stove-Pipe Hat</a:t>
            </a:r>
            <a:r>
              <a:rPr lang="en-US" sz="2800" dirty="0"/>
              <a:t> A tall, cylindrical hat with very little brim; worn by men</a:t>
            </a:r>
            <a:r>
              <a:rPr lang="en-US" sz="2800" dirty="0" smtClean="0"/>
              <a:t>.</a:t>
            </a:r>
          </a:p>
          <a:p>
            <a:r>
              <a:rPr lang="en-US" sz="2800" b="1" dirty="0" err="1"/>
              <a:t>Pince</a:t>
            </a:r>
            <a:r>
              <a:rPr lang="en-US" sz="2800" b="1" dirty="0"/>
              <a:t> </a:t>
            </a:r>
            <a:r>
              <a:rPr lang="en-US" sz="2800" b="1" dirty="0" err="1"/>
              <a:t>Niz</a:t>
            </a:r>
            <a:r>
              <a:rPr lang="en-US" sz="2800" dirty="0"/>
              <a:t> A style of eye glasses that pinched the nose. </a:t>
            </a:r>
          </a:p>
          <a:p>
            <a:endParaRPr lang="en-US" sz="22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4098" name="Picture 2" descr="sketch2.jpg (38992 byte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506" y="1240237"/>
            <a:ext cx="2081894" cy="272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pincenez2.jpg (100745 bytes)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7203" y="4267201"/>
            <a:ext cx="9525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57800" y="6172200"/>
            <a:ext cx="38782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Crinoline Costume. </a:t>
            </a:r>
            <a:r>
              <a:rPr lang="en-US" sz="1100" dirty="0"/>
              <a:t>Retrieved from: http://www.cwu.edu/~robinsos/ppages/resources/Costume_History/crinoline.htm</a:t>
            </a:r>
          </a:p>
        </p:txBody>
      </p:sp>
    </p:spTree>
    <p:extLst>
      <p:ext uri="{BB962C8B-B14F-4D97-AF65-F5344CB8AC3E}">
        <p14:creationId xmlns:p14="http://schemas.microsoft.com/office/powerpoint/2010/main" val="186136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Era – Crinoline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66801"/>
            <a:ext cx="6324600" cy="526576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Women's Fashion 1837 - 1860</a:t>
            </a:r>
          </a:p>
          <a:p>
            <a:r>
              <a:rPr lang="en-US" sz="2800" dirty="0" smtClean="0"/>
              <a:t>Return to the look of demure prim gentility</a:t>
            </a:r>
          </a:p>
          <a:p>
            <a:r>
              <a:rPr lang="en-US" sz="2800" dirty="0" smtClean="0"/>
              <a:t>Big hats leave and bonnets return</a:t>
            </a:r>
          </a:p>
          <a:p>
            <a:r>
              <a:rPr lang="en-US" sz="2800" dirty="0" smtClean="0"/>
              <a:t>The Gigot sleeve collapses in for a much narrower sleeve and dropped shoulder line.</a:t>
            </a:r>
          </a:p>
          <a:p>
            <a:r>
              <a:rPr lang="en-US" sz="2800" dirty="0" smtClean="0"/>
              <a:t>Tight, pointed longer boned bodice to emphasize a small waistline</a:t>
            </a:r>
          </a:p>
          <a:p>
            <a:r>
              <a:rPr lang="en-US" sz="2800" dirty="0" err="1" smtClean="0"/>
              <a:t>Pantalettes</a:t>
            </a:r>
            <a:r>
              <a:rPr lang="en-US" sz="2800" dirty="0" smtClean="0"/>
              <a:t>: </a:t>
            </a:r>
            <a:r>
              <a:rPr lang="en-US" sz="2800" dirty="0"/>
              <a:t>Leg coverings of lace and ruffles that extended below the knees</a:t>
            </a:r>
            <a:endParaRPr lang="en-US" sz="2800" dirty="0" smtClean="0"/>
          </a:p>
          <a:p>
            <a:endParaRPr lang="en-US" sz="22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1026" name="Picture 2" descr="1838vicladies480x2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729" y="1295400"/>
            <a:ext cx="1342304" cy="2037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54194" y="6257836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en-US" sz="1100" b="1" dirty="0"/>
              <a:t>Early Victorian Costume and Fashion History </a:t>
            </a:r>
            <a:r>
              <a:rPr lang="en-US" sz="1100" b="1" dirty="0" smtClean="0"/>
              <a:t>1837-1860. </a:t>
            </a:r>
            <a:r>
              <a:rPr lang="en-US" sz="1100" b="1" dirty="0"/>
              <a:t>Retrieved from: http://www.fashion-era.com/early_victorian_fashion.htm</a:t>
            </a:r>
            <a:endParaRPr lang="en-US" sz="1100" dirty="0"/>
          </a:p>
        </p:txBody>
      </p:sp>
      <p:pic>
        <p:nvPicPr>
          <p:cNvPr id="5122" name="Picture 2" descr="CV10.jpg (40684 bytes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881" y="3699681"/>
            <a:ext cx="1435667" cy="213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112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8382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Era – Crinoline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990601"/>
            <a:ext cx="6324600" cy="534196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Women's Fashion 1837-1860</a:t>
            </a:r>
          </a:p>
          <a:p>
            <a:r>
              <a:rPr lang="en-US" sz="2800" dirty="0" smtClean="0"/>
              <a:t>Dolman: </a:t>
            </a:r>
            <a:r>
              <a:rPr lang="en-US" sz="2800" dirty="0"/>
              <a:t>A three-quarter-length outer wrap made of brocade, silk, or woolen fabric with sleeves cut in one with the body. </a:t>
            </a:r>
            <a:r>
              <a:rPr lang="en-US" sz="2800" dirty="0" smtClean="0"/>
              <a:t>.</a:t>
            </a:r>
          </a:p>
          <a:p>
            <a:r>
              <a:rPr lang="en-US" sz="2800" b="1" dirty="0"/>
              <a:t>Pagoda Sleeves</a:t>
            </a:r>
            <a:r>
              <a:rPr lang="en-US" sz="2800" dirty="0"/>
              <a:t> A sleeve shaped like a funnel, tight above and gradually widening at the bottom, often finishing in several ruffles over a soft lawn under-sleeve. </a:t>
            </a:r>
          </a:p>
          <a:p>
            <a:r>
              <a:rPr lang="en-US" sz="2800" dirty="0" smtClean="0"/>
              <a:t>Sleeves were off the shoulders for evening wear for upper class.</a:t>
            </a:r>
          </a:p>
          <a:p>
            <a:pPr marL="18288" indent="0">
              <a:buNone/>
            </a:pPr>
            <a:endParaRPr lang="en-US" sz="4800" dirty="0" smtClean="0"/>
          </a:p>
          <a:p>
            <a:endParaRPr lang="en-US" sz="28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257800" y="6257836"/>
            <a:ext cx="38862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en-US" sz="1100" b="1" dirty="0"/>
              <a:t>Early Victorian Costume and Fashion History </a:t>
            </a:r>
            <a:r>
              <a:rPr lang="en-US" sz="1100" b="1" dirty="0" smtClean="0"/>
              <a:t>1837-1860. </a:t>
            </a:r>
            <a:r>
              <a:rPr lang="en-US" sz="1100" b="1" dirty="0"/>
              <a:t>Retrieved from: http://www.fashion-era.com/early_victorian_fashion.htm</a:t>
            </a:r>
            <a:endParaRPr lang="en-US" sz="11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042" y="4294414"/>
            <a:ext cx="1354839" cy="1830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796" y="304800"/>
            <a:ext cx="951804" cy="1941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62" y="2057400"/>
            <a:ext cx="1057275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912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Era – Crinoline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Women's Fashion 1837-1860</a:t>
            </a:r>
          </a:p>
          <a:p>
            <a:r>
              <a:rPr lang="en-US" sz="2800" dirty="0"/>
              <a:t>Bell shaped skirts become so large they are more dome shaped.</a:t>
            </a:r>
          </a:p>
          <a:p>
            <a:pPr lvl="1"/>
            <a:r>
              <a:rPr lang="en-US" sz="2600" dirty="0"/>
              <a:t>Held up </a:t>
            </a:r>
            <a:r>
              <a:rPr lang="en-US" sz="2600" dirty="0" smtClean="0"/>
              <a:t>by 6 </a:t>
            </a:r>
            <a:r>
              <a:rPr lang="en-US" sz="2600" dirty="0"/>
              <a:t>layers of petticoats</a:t>
            </a:r>
          </a:p>
          <a:p>
            <a:pPr lvl="1"/>
            <a:r>
              <a:rPr lang="en-US" sz="2600" dirty="0"/>
              <a:t>Supported by stiffer fabrics with “</a:t>
            </a:r>
            <a:r>
              <a:rPr lang="en-US" sz="2600" dirty="0" err="1"/>
              <a:t>Crin</a:t>
            </a:r>
            <a:r>
              <a:rPr lang="en-US" sz="2600" dirty="0"/>
              <a:t>” woven in horsehair to make fabrics stiffer. </a:t>
            </a:r>
          </a:p>
          <a:p>
            <a:pPr lvl="2"/>
            <a:r>
              <a:rPr lang="en-US" sz="2400" dirty="0"/>
              <a:t>Crinoline: any garment that used this type of lining to make it </a:t>
            </a:r>
            <a:r>
              <a:rPr lang="en-US" sz="2400" dirty="0" smtClean="0"/>
              <a:t>stiff</a:t>
            </a:r>
          </a:p>
          <a:p>
            <a:r>
              <a:rPr lang="en-US" sz="2800" dirty="0" smtClean="0"/>
              <a:t>Crinoline cage: metal steel frame cage that freed women of petticoats</a:t>
            </a:r>
            <a:endParaRPr lang="en-US" sz="2800" dirty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954194" y="6257836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en-US" sz="1100" b="1" dirty="0"/>
              <a:t>Early Victorian Costume and Fashion History </a:t>
            </a:r>
            <a:r>
              <a:rPr lang="en-US" sz="1100" b="1" dirty="0" smtClean="0"/>
              <a:t>1837-1860. </a:t>
            </a:r>
            <a:r>
              <a:rPr lang="en-US" sz="1100" b="1" dirty="0"/>
              <a:t>Retrieved from: http://www.fashion-era.com/early_victorian_fashion.htm</a:t>
            </a:r>
            <a:endParaRPr lang="en-US" sz="11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696" y="1382553"/>
            <a:ext cx="1858790" cy="1817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137" y="3623480"/>
            <a:ext cx="1687349" cy="2396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597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228600" y="1066801"/>
            <a:ext cx="8153400" cy="3428999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Four factors that begin to influence fashion</a:t>
            </a:r>
          </a:p>
          <a:p>
            <a:pPr marL="532638" indent="-514350">
              <a:buAutoNum type="arabicPeriod"/>
            </a:pPr>
            <a:r>
              <a:rPr lang="en-US" sz="2800" dirty="0" smtClean="0"/>
              <a:t>The invention of the sewing machine</a:t>
            </a:r>
          </a:p>
          <a:p>
            <a:pPr marL="532638" indent="-514350">
              <a:buAutoNum type="arabicPeriod"/>
            </a:pPr>
            <a:r>
              <a:rPr lang="en-US" sz="2800" dirty="0" smtClean="0"/>
              <a:t>Fashion becomes couture design led</a:t>
            </a:r>
          </a:p>
          <a:p>
            <a:pPr marL="532638" indent="-514350">
              <a:buAutoNum type="arabicPeriod"/>
            </a:pPr>
            <a:r>
              <a:rPr lang="en-US" sz="2800" dirty="0"/>
              <a:t>S</a:t>
            </a:r>
            <a:r>
              <a:rPr lang="en-US" sz="2800" dirty="0" smtClean="0"/>
              <a:t>ynthetic dyes allow for intense colors</a:t>
            </a:r>
          </a:p>
          <a:p>
            <a:pPr marL="532638" indent="-514350">
              <a:buAutoNum type="arabicPeriod"/>
            </a:pPr>
            <a:r>
              <a:rPr lang="en-US" sz="2800" dirty="0" smtClean="0"/>
              <a:t>Dome skirt started to have a flat front and a dramatic leaning back.</a:t>
            </a:r>
          </a:p>
          <a:p>
            <a:pPr marL="532638" indent="-514350">
              <a:buAutoNum type="arabicPeriod"/>
            </a:pPr>
            <a:endParaRPr lang="en-US" sz="3200" dirty="0" smtClean="0"/>
          </a:p>
          <a:p>
            <a:pPr marL="18288" indent="0">
              <a:buNone/>
            </a:pPr>
            <a:endParaRPr lang="en-US" sz="4800" dirty="0" smtClean="0"/>
          </a:p>
          <a:p>
            <a:pPr marL="18288" indent="0">
              <a:buNone/>
            </a:pPr>
            <a:endParaRPr lang="en-US" sz="2800" dirty="0" smtClean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1865-1890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886200"/>
            <a:ext cx="1468840" cy="2289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267200"/>
            <a:ext cx="3321344" cy="2370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54194" y="6257836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en-US" sz="1100" b="1" dirty="0" smtClean="0"/>
              <a:t>Mid-Late Victorian Era Fashion. </a:t>
            </a:r>
            <a:r>
              <a:rPr lang="en-US" sz="1100" b="1" dirty="0"/>
              <a:t>Retrieved from: http://www.fashion-era.com/mid-late_victorian_fashion.htm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57383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The Dark Ages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81000" y="1219200"/>
            <a:ext cx="8229600" cy="51816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/>
              <a:t>The Anglo – Saxon Era 1000-1099</a:t>
            </a:r>
            <a:endParaRPr lang="en-US" sz="3000" dirty="0" smtClean="0"/>
          </a:p>
          <a:p>
            <a:pPr lvl="1"/>
            <a:r>
              <a:rPr lang="en-US" sz="3000" dirty="0" smtClean="0"/>
              <a:t> Men </a:t>
            </a:r>
            <a:endParaRPr lang="en-US" sz="2000" dirty="0"/>
          </a:p>
          <a:p>
            <a:pPr lvl="2"/>
            <a:r>
              <a:rPr lang="en-US" sz="2200" dirty="0" smtClean="0"/>
              <a:t>Continued to wear tunics but shorter</a:t>
            </a:r>
          </a:p>
          <a:p>
            <a:pPr lvl="2"/>
            <a:r>
              <a:rPr lang="en-US" sz="2200" dirty="0" smtClean="0"/>
              <a:t>Piercings became popular</a:t>
            </a:r>
          </a:p>
          <a:p>
            <a:pPr lvl="2"/>
            <a:r>
              <a:rPr lang="en-US" sz="2200" dirty="0" smtClean="0"/>
              <a:t>Coifs – flat, round caps</a:t>
            </a:r>
          </a:p>
          <a:p>
            <a:pPr lvl="2"/>
            <a:r>
              <a:rPr lang="en-US" sz="2200" dirty="0" smtClean="0"/>
              <a:t>Long stockings with feet &amp; short boots</a:t>
            </a:r>
          </a:p>
          <a:p>
            <a:pPr lvl="1"/>
            <a:r>
              <a:rPr lang="en-US" sz="3000" dirty="0" smtClean="0"/>
              <a:t>Women</a:t>
            </a:r>
          </a:p>
          <a:p>
            <a:pPr lvl="2"/>
            <a:r>
              <a:rPr lang="en-US" sz="2200" dirty="0" smtClean="0"/>
              <a:t>Long woolen gown – sometimes 2 layers</a:t>
            </a:r>
          </a:p>
          <a:p>
            <a:pPr lvl="3"/>
            <a:r>
              <a:rPr lang="en-US" sz="2100" dirty="0" smtClean="0"/>
              <a:t>Inner gown tight sleeves; outer gown loose sleeves</a:t>
            </a:r>
          </a:p>
          <a:p>
            <a:pPr lvl="2"/>
            <a:r>
              <a:rPr lang="en-US" sz="2200" dirty="0" smtClean="0"/>
              <a:t>Wore cloak or mantle over outer gown</a:t>
            </a:r>
          </a:p>
          <a:p>
            <a:pPr lvl="2"/>
            <a:r>
              <a:rPr lang="en-US" sz="2200" dirty="0" smtClean="0"/>
              <a:t>Began to wear head covering unless very young</a:t>
            </a:r>
          </a:p>
          <a:p>
            <a:pPr lvl="2"/>
            <a:endParaRPr lang="en-US" sz="2800" dirty="0" smtClean="0"/>
          </a:p>
          <a:p>
            <a:pPr lvl="2"/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08588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1865-1890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295400"/>
            <a:ext cx="6707529" cy="5105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/>
              <a:t>M</a:t>
            </a:r>
            <a:r>
              <a:rPr lang="en-US" sz="3200" dirty="0" smtClean="0"/>
              <a:t>en's Fashion</a:t>
            </a:r>
          </a:p>
          <a:p>
            <a:r>
              <a:rPr lang="en-US" sz="2800" b="1" dirty="0"/>
              <a:t>Blazer</a:t>
            </a:r>
            <a:r>
              <a:rPr lang="en-US" sz="2800" dirty="0"/>
              <a:t>—A lightweight sport jacket</a:t>
            </a:r>
            <a:r>
              <a:rPr lang="en-US" sz="2800" dirty="0" smtClean="0"/>
              <a:t>.</a:t>
            </a:r>
          </a:p>
          <a:p>
            <a:r>
              <a:rPr lang="en-US" sz="2800" b="1" dirty="0"/>
              <a:t>Norfolk Jacket</a:t>
            </a:r>
            <a:r>
              <a:rPr lang="en-US" sz="2800" dirty="0"/>
              <a:t>—A jacket with box pleats or straps of the same material passing over the belt and extending from shoulder to hem in front and back; usually worn for sport occasions. </a:t>
            </a:r>
          </a:p>
          <a:p>
            <a:r>
              <a:rPr lang="en-US" sz="2800" b="1" dirty="0"/>
              <a:t>Inverness</a:t>
            </a:r>
            <a:r>
              <a:rPr lang="en-US" sz="2800" dirty="0"/>
              <a:t>—A full, sleeveless cape which fitted closely around the neck; from Inverness in Scotland. </a:t>
            </a:r>
          </a:p>
          <a:p>
            <a:pPr marL="18288" indent="0">
              <a:buNone/>
            </a:pPr>
            <a:endParaRPr lang="en-US" sz="2600" dirty="0" smtClean="0"/>
          </a:p>
          <a:p>
            <a:pPr lvl="1"/>
            <a:endParaRPr lang="en-US" sz="3000" dirty="0" smtClean="0"/>
          </a:p>
          <a:p>
            <a:pPr marL="18288" indent="0">
              <a:buNone/>
            </a:pPr>
            <a:endParaRPr lang="en-US" sz="32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8194" name="Picture 2" descr="Informal dress for upper- and middle-class Englishmen in the 1860s and '70s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850900"/>
            <a:ext cx="1164719" cy="249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ww.cwu.edu/~robinsos/ppages/resources/Costume_History/images/4-30_small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683" y="304800"/>
            <a:ext cx="9525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257800" y="6172200"/>
            <a:ext cx="38782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Bustle Costume. </a:t>
            </a:r>
            <a:r>
              <a:rPr lang="en-US" sz="1100" dirty="0"/>
              <a:t>Retrieved from: http://www.cwu.edu/~robinsos/ppages/resources/Costume_History/bustle.htm</a:t>
            </a:r>
          </a:p>
        </p:txBody>
      </p:sp>
      <p:pic>
        <p:nvPicPr>
          <p:cNvPr id="8200" name="Picture 8" descr="http://www.cwu.edu/~robinsos/ppages/resources/Costume_History/images/inve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142" y="4314967"/>
            <a:ext cx="1207574" cy="1731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35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79612" y="1295400"/>
            <a:ext cx="6707529" cy="5105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/>
              <a:t>M</a:t>
            </a:r>
            <a:r>
              <a:rPr lang="en-US" sz="3200" dirty="0" smtClean="0"/>
              <a:t>en's Fashion</a:t>
            </a:r>
          </a:p>
          <a:p>
            <a:r>
              <a:rPr lang="en-US" sz="2800" b="1" dirty="0"/>
              <a:t>Knickerbockers</a:t>
            </a:r>
            <a:r>
              <a:rPr lang="en-US" sz="2800" dirty="0"/>
              <a:t>—Full, knee-length breeches gathered in at the </a:t>
            </a:r>
            <a:r>
              <a:rPr lang="en-US" sz="2800" dirty="0" smtClean="0"/>
              <a:t>knee</a:t>
            </a:r>
          </a:p>
          <a:p>
            <a:r>
              <a:rPr lang="en-US" sz="2800" b="1" dirty="0"/>
              <a:t>Four-in-hand Tie</a:t>
            </a:r>
            <a:r>
              <a:rPr lang="en-US" sz="2800" dirty="0"/>
              <a:t>—A type of necktie originally used by coachmen that is tied in a slip knot. </a:t>
            </a:r>
            <a:endParaRPr lang="en-US" sz="2800" dirty="0" smtClean="0"/>
          </a:p>
          <a:p>
            <a:r>
              <a:rPr lang="en-US" sz="2800" b="1" dirty="0" smtClean="0"/>
              <a:t>Straw </a:t>
            </a:r>
            <a:r>
              <a:rPr lang="en-US" sz="2800" b="1" dirty="0"/>
              <a:t>Boater</a:t>
            </a:r>
            <a:r>
              <a:rPr lang="en-US" sz="2800" dirty="0"/>
              <a:t>—A man's hard straw hat coated with shellac from India that became popular for summer outings and sporting events in the 1870s</a:t>
            </a:r>
            <a:endParaRPr lang="en-US" sz="2800" dirty="0" smtClean="0"/>
          </a:p>
          <a:p>
            <a:pPr marL="18288" indent="0">
              <a:buNone/>
            </a:pPr>
            <a:endParaRPr lang="en-US" sz="32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1865-1890</a:t>
            </a:r>
          </a:p>
        </p:txBody>
      </p:sp>
      <p:pic>
        <p:nvPicPr>
          <p:cNvPr id="9218" name="Picture 2" descr="scan19.gif (18561 byte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901" y="4114800"/>
            <a:ext cx="1269704" cy="1853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257800" y="6172200"/>
            <a:ext cx="38782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Bustle Costume. </a:t>
            </a:r>
            <a:r>
              <a:rPr lang="en-US" sz="1100" dirty="0"/>
              <a:t>Retrieved from: http://www.cwu.edu/~robinsos/ppages/resources/Costume_History/bustle.htm</a:t>
            </a:r>
          </a:p>
        </p:txBody>
      </p:sp>
      <p:pic>
        <p:nvPicPr>
          <p:cNvPr id="8" name="Picture 4" descr="http://www.cwu.edu/~robinsos/ppages/resources/Costume_History/images/4han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057400"/>
            <a:ext cx="1233488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cwu.edu/~robinsos/ppages/resources/Costume_History/images/PetersonsMarch1882_11_small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037" y="304800"/>
            <a:ext cx="952500" cy="216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149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- Bustle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2800" b="1" dirty="0" smtClean="0"/>
              <a:t>Women’s Fashion</a:t>
            </a:r>
          </a:p>
          <a:p>
            <a:r>
              <a:rPr lang="en-US" sz="2800" b="1" dirty="0" smtClean="0"/>
              <a:t>Bustle</a:t>
            </a:r>
            <a:r>
              <a:rPr lang="en-US" sz="2800" dirty="0" smtClean="0"/>
              <a:t>—Whalebone </a:t>
            </a:r>
            <a:r>
              <a:rPr lang="en-US" sz="2800" dirty="0"/>
              <a:t>or steel strips placed in the top back of the petticoat or in a separate </a:t>
            </a:r>
            <a:r>
              <a:rPr lang="en-US" sz="2800" dirty="0" err="1"/>
              <a:t>panier</a:t>
            </a:r>
            <a:r>
              <a:rPr lang="en-US" sz="2800" dirty="0"/>
              <a:t> puff in order to hold out the elaborate draping at the back of the over skirt</a:t>
            </a:r>
            <a:r>
              <a:rPr lang="en-US" sz="2800" dirty="0" smtClean="0"/>
              <a:t>.</a:t>
            </a:r>
          </a:p>
          <a:p>
            <a:r>
              <a:rPr lang="en-US" sz="2800" b="1" dirty="0"/>
              <a:t>Bloomers</a:t>
            </a:r>
            <a:r>
              <a:rPr lang="en-US" sz="2800" dirty="0"/>
              <a:t>—Loose </a:t>
            </a:r>
            <a:r>
              <a:rPr lang="en-US" sz="2800" dirty="0" err="1"/>
              <a:t>underdrawers</a:t>
            </a:r>
            <a:r>
              <a:rPr lang="en-US" sz="2800" dirty="0"/>
              <a:t> usually gathered at the knee. </a:t>
            </a:r>
          </a:p>
          <a:p>
            <a:r>
              <a:rPr lang="en-US" sz="2800" b="1" dirty="0"/>
              <a:t>Basque</a:t>
            </a:r>
            <a:r>
              <a:rPr lang="en-US" sz="2800" dirty="0"/>
              <a:t>—A short, skirt-like termination of an upper garment (originally on the male doublet)</a:t>
            </a:r>
            <a:endParaRPr lang="en-US" sz="2800" dirty="0" smtClean="0"/>
          </a:p>
        </p:txBody>
      </p:sp>
      <p:pic>
        <p:nvPicPr>
          <p:cNvPr id="10242" name="Picture 2" descr="http://www.cwu.edu/~robinsos/ppages/resources/Costume_History/images/1887b_small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57200"/>
            <a:ext cx="1097796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cwu.edu/~robinsos/ppages/resources/Costume_History/images/bloo20_small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212" y="3352800"/>
            <a:ext cx="1215788" cy="2674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54194" y="6257836"/>
            <a:ext cx="41898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 </a:t>
            </a:r>
            <a:endParaRPr lang="en-US" sz="1100" dirty="0"/>
          </a:p>
        </p:txBody>
      </p:sp>
      <p:sp>
        <p:nvSpPr>
          <p:cNvPr id="8" name="TextBox 7"/>
          <p:cNvSpPr txBox="1"/>
          <p:nvPr/>
        </p:nvSpPr>
        <p:spPr>
          <a:xfrm>
            <a:off x="5257800" y="6172200"/>
            <a:ext cx="38782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Bustle Costume. </a:t>
            </a:r>
            <a:r>
              <a:rPr lang="en-US" sz="1100" dirty="0"/>
              <a:t>Retrieved from: http://www.cwu.edu/~robinsos/ppages/resources/Costume_History/bustle.htm</a:t>
            </a:r>
          </a:p>
        </p:txBody>
      </p:sp>
    </p:spTree>
    <p:extLst>
      <p:ext uri="{BB962C8B-B14F-4D97-AF65-F5344CB8AC3E}">
        <p14:creationId xmlns:p14="http://schemas.microsoft.com/office/powerpoint/2010/main" val="373316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- Bustle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066800"/>
            <a:ext cx="6324600" cy="54102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 smtClean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32012" y="1066800"/>
            <a:ext cx="6324600" cy="5037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endParaRPr lang="en-US" sz="2800" dirty="0" smtClean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2800" b="1" dirty="0" smtClean="0"/>
              <a:t>Women’s Fashion</a:t>
            </a:r>
          </a:p>
          <a:p>
            <a:r>
              <a:rPr lang="en-US" sz="2800" b="1" dirty="0"/>
              <a:t>The Soft Bustle Fashion Silhouette </a:t>
            </a:r>
            <a:r>
              <a:rPr lang="en-US" sz="2800" b="1" dirty="0" smtClean="0"/>
              <a:t>1867-1875</a:t>
            </a:r>
            <a:endParaRPr lang="en-US" sz="2800" b="1" dirty="0"/>
          </a:p>
          <a:p>
            <a:r>
              <a:rPr lang="en-US" sz="2800" b="1" dirty="0"/>
              <a:t>Apron style </a:t>
            </a:r>
            <a:r>
              <a:rPr lang="en-US" sz="2800" b="1" dirty="0" err="1"/>
              <a:t>tablier</a:t>
            </a:r>
            <a:r>
              <a:rPr lang="en-US" sz="2800" b="1" dirty="0"/>
              <a:t> top layer half </a:t>
            </a:r>
            <a:r>
              <a:rPr lang="en-US" sz="2800" b="1" dirty="0" smtClean="0"/>
              <a:t>skirt</a:t>
            </a:r>
          </a:p>
          <a:p>
            <a:pPr lvl="1"/>
            <a:r>
              <a:rPr lang="en-US" sz="2800" dirty="0" smtClean="0"/>
              <a:t>contrasting </a:t>
            </a:r>
            <a:r>
              <a:rPr lang="en-US" sz="2800" dirty="0"/>
              <a:t>underskirts and gown linings were all revealed as the over top skirt was divided or turned back.</a:t>
            </a:r>
            <a:endParaRPr lang="en-US" sz="2600" b="1" dirty="0" smtClean="0"/>
          </a:p>
        </p:txBody>
      </p:sp>
      <p:pic>
        <p:nvPicPr>
          <p:cNvPr id="11266" name="Picture 2" descr="http://www.fashion-era.com/images/Victorians/crrose2marb4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975" y="348019"/>
            <a:ext cx="1700188" cy="2776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www.fashion-era.com/images/Victorians/apron1870winex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469" y="3494964"/>
            <a:ext cx="13716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32012" y="6097475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en-US" sz="1100" b="1" dirty="0" smtClean="0"/>
              <a:t>Mid-Late Victorian Era Fashion. </a:t>
            </a:r>
            <a:r>
              <a:rPr lang="en-US" sz="1100" b="1" dirty="0"/>
              <a:t>Retrieved from: http://www.fashion-era.com/mid-late_victorian_fashion.htm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132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2800" b="1" dirty="0" smtClean="0"/>
              <a:t>Women’s Fashion</a:t>
            </a:r>
          </a:p>
          <a:p>
            <a:r>
              <a:rPr lang="en-US" sz="2800" dirty="0"/>
              <a:t>From 1870, ball gowns always had a train</a:t>
            </a:r>
            <a:r>
              <a:rPr lang="en-US" sz="2800" dirty="0" smtClean="0"/>
              <a:t>.</a:t>
            </a:r>
          </a:p>
          <a:p>
            <a:pPr lvl="1"/>
            <a:r>
              <a:rPr lang="en-US" sz="2400" dirty="0"/>
              <a:t>by 1873 the train was seen in day dress</a:t>
            </a:r>
            <a:r>
              <a:rPr lang="en-US" sz="2400" dirty="0" smtClean="0"/>
              <a:t>.</a:t>
            </a:r>
          </a:p>
          <a:p>
            <a:r>
              <a:rPr lang="en-US" sz="2800" dirty="0"/>
              <a:t>By 1875 </a:t>
            </a:r>
            <a:r>
              <a:rPr lang="en-US" sz="2800" dirty="0" smtClean="0">
                <a:effectLst/>
              </a:rPr>
              <a:t>soft polonaise bustle </a:t>
            </a:r>
            <a:r>
              <a:rPr lang="en-US" sz="2800" dirty="0" smtClean="0"/>
              <a:t>styles </a:t>
            </a:r>
            <a:r>
              <a:rPr lang="en-US" sz="2800" dirty="0"/>
              <a:t>were becoming so extreme that the soft fullness began to drop down the back of the garment and form itself into a tiered, draped and frilled train</a:t>
            </a:r>
            <a:endParaRPr lang="en-US" sz="2600" b="1" dirty="0" smtClean="0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- Bustle</a:t>
            </a:r>
          </a:p>
        </p:txBody>
      </p:sp>
      <p:pic>
        <p:nvPicPr>
          <p:cNvPr id="12290" name="Picture 2" descr="http://www.cwu.edu/~robinsos/ppages/resources/Costume_History/images/1869_small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609599"/>
            <a:ext cx="2019247" cy="2221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910" y="6096000"/>
            <a:ext cx="418782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028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 txBox="1">
            <a:spLocks/>
          </p:cNvSpPr>
          <p:nvPr/>
        </p:nvSpPr>
        <p:spPr>
          <a:xfrm>
            <a:off x="79612" y="1066800"/>
            <a:ext cx="6324600" cy="4884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2800" b="1" dirty="0" smtClean="0"/>
              <a:t>Women’s Fashion</a:t>
            </a:r>
          </a:p>
          <a:p>
            <a:r>
              <a:rPr lang="en-US" sz="2800" b="1" dirty="0"/>
              <a:t>Victorian Silhouette </a:t>
            </a:r>
            <a:r>
              <a:rPr lang="en-US" sz="2800" b="1" dirty="0" smtClean="0"/>
              <a:t>1878-1901</a:t>
            </a:r>
          </a:p>
          <a:p>
            <a:r>
              <a:rPr lang="en-US" sz="2800" b="1" dirty="0"/>
              <a:t>Princess Line and the </a:t>
            </a:r>
            <a:r>
              <a:rPr lang="en-US" sz="2800" b="1" dirty="0" err="1"/>
              <a:t>Cuirasse</a:t>
            </a:r>
            <a:r>
              <a:rPr lang="en-US" sz="2800" b="1" dirty="0"/>
              <a:t> </a:t>
            </a:r>
            <a:r>
              <a:rPr lang="en-US" sz="2800" b="1" dirty="0" smtClean="0"/>
              <a:t>Bodice</a:t>
            </a:r>
          </a:p>
          <a:p>
            <a:pPr lvl="1"/>
            <a:r>
              <a:rPr lang="en-US" sz="2400" dirty="0" smtClean="0"/>
              <a:t>soft </a:t>
            </a:r>
            <a:r>
              <a:rPr lang="en-US" sz="2400" dirty="0"/>
              <a:t>polonaise style bustle styles were replaced by Princess sheath garments without a waist seam with bodice and skirt cut in one</a:t>
            </a:r>
            <a:r>
              <a:rPr lang="en-US" sz="2400" dirty="0" smtClean="0"/>
              <a:t>.</a:t>
            </a:r>
          </a:p>
          <a:p>
            <a:r>
              <a:rPr lang="en-US" sz="2800" dirty="0" err="1"/>
              <a:t>C</a:t>
            </a:r>
            <a:r>
              <a:rPr lang="en-US" sz="2800" dirty="0" err="1" smtClean="0"/>
              <a:t>uirasse</a:t>
            </a:r>
            <a:r>
              <a:rPr lang="en-US" sz="2800" dirty="0" smtClean="0"/>
              <a:t> bodice: corset </a:t>
            </a:r>
            <a:r>
              <a:rPr lang="en-US" sz="2800" dirty="0"/>
              <a:t>like and dipped even deeper both front and back extending well down the hips creating the look of a body encased in </a:t>
            </a:r>
            <a:r>
              <a:rPr lang="en-US" sz="2800" dirty="0" err="1"/>
              <a:t>armour</a:t>
            </a:r>
            <a:r>
              <a:rPr lang="en-US" sz="2800" dirty="0"/>
              <a:t>.</a:t>
            </a:r>
            <a:endParaRPr lang="en-US" sz="2600" b="1" dirty="0" smtClean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- Bustle</a:t>
            </a:r>
          </a:p>
        </p:txBody>
      </p:sp>
      <p:pic>
        <p:nvPicPr>
          <p:cNvPr id="13314" name="Picture 2" descr="http://www.fashion-era.com/images/Victorians/janstrp5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545" y="446849"/>
            <a:ext cx="1303334" cy="229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Picture of slimline trained dress costume history.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168" y="3276600"/>
            <a:ext cx="1453913" cy="2287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54194" y="6257836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en-US" sz="1100" b="1" dirty="0" smtClean="0"/>
              <a:t>Mid-Late Victorian Era Fashion. </a:t>
            </a:r>
            <a:r>
              <a:rPr lang="en-US" sz="1100" b="1" dirty="0"/>
              <a:t>Retrieved from: http://www.fashion-era.com/mid-late_victorian_fashion.htm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68462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- Bustle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066800"/>
            <a:ext cx="6324600" cy="4884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2800" b="1" dirty="0" smtClean="0"/>
              <a:t>Women’s Fashion</a:t>
            </a:r>
          </a:p>
          <a:p>
            <a:r>
              <a:rPr lang="en-US" sz="2800" b="1" dirty="0"/>
              <a:t>The New Hard Bustle of </a:t>
            </a:r>
            <a:r>
              <a:rPr lang="en-US" sz="2800" b="1" dirty="0" smtClean="0"/>
              <a:t>1883</a:t>
            </a:r>
          </a:p>
          <a:p>
            <a:pPr lvl="1"/>
            <a:r>
              <a:rPr lang="en-US" sz="2800" dirty="0"/>
              <a:t>jutting out shelf like style of </a:t>
            </a:r>
            <a:r>
              <a:rPr lang="en-US" sz="2800" dirty="0" smtClean="0"/>
              <a:t>bustle</a:t>
            </a:r>
          </a:p>
          <a:p>
            <a:pPr lvl="1"/>
            <a:r>
              <a:rPr lang="en-US" sz="2600" dirty="0"/>
              <a:t>larger than ever as a hard shape that gave women a silhouette like the hind legs of a </a:t>
            </a:r>
            <a:r>
              <a:rPr lang="en-US" sz="2600" dirty="0" smtClean="0"/>
              <a:t>horse</a:t>
            </a:r>
          </a:p>
          <a:p>
            <a:r>
              <a:rPr lang="en-US" sz="2800" dirty="0" smtClean="0"/>
              <a:t>Minimal drapery in comparison to earlier bustles</a:t>
            </a:r>
          </a:p>
          <a:p>
            <a:r>
              <a:rPr lang="en-US" sz="2800" dirty="0" smtClean="0"/>
              <a:t>Slimmer </a:t>
            </a:r>
            <a:r>
              <a:rPr lang="en-US" sz="2800" dirty="0"/>
              <a:t>more fitted severely tailored princess bodice, with a much flatter front.</a:t>
            </a:r>
            <a:endParaRPr lang="en-US" sz="2800" dirty="0" smtClean="0"/>
          </a:p>
        </p:txBody>
      </p:sp>
      <p:pic>
        <p:nvPicPr>
          <p:cNvPr id="14338" name="Picture 2" descr="http://www.fashion-era.com/images/Crinsbustles/seabustle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57200"/>
            <a:ext cx="2103374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54194" y="6257836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en-US" sz="1100" b="1" dirty="0" smtClean="0"/>
              <a:t>Mid-Late Victorian Era Fashion. </a:t>
            </a:r>
            <a:r>
              <a:rPr lang="en-US" sz="1100" b="1" dirty="0"/>
              <a:t>Retrieved from: http://www.fashion-era.com/mid-late_victorian_fashion.htm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19650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(</a:t>
            </a:r>
            <a:r>
              <a:rPr lang="en-US" sz="3600" dirty="0" smtClean="0"/>
              <a:t>both eras)</a:t>
            </a:r>
            <a:endParaRPr lang="en-US" dirty="0" smtClean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Think Movies:</a:t>
            </a:r>
          </a:p>
          <a:p>
            <a:pPr marL="18288" indent="0">
              <a:buNone/>
            </a:pPr>
            <a:r>
              <a:rPr lang="en-US" sz="3200" i="1" dirty="0" smtClean="0"/>
              <a:t>Far and Away</a:t>
            </a:r>
          </a:p>
          <a:p>
            <a:pPr marL="18288" indent="0">
              <a:buNone/>
            </a:pPr>
            <a:r>
              <a:rPr lang="en-US" sz="3200" i="1" dirty="0" smtClean="0"/>
              <a:t>The Phantom of the Opera</a:t>
            </a:r>
          </a:p>
          <a:p>
            <a:pPr marL="18288" indent="0">
              <a:buNone/>
            </a:pPr>
            <a:r>
              <a:rPr lang="en-US" sz="3200" i="1" dirty="0"/>
              <a:t>Gangs of New York</a:t>
            </a:r>
          </a:p>
          <a:p>
            <a:pPr marL="18288" indent="0">
              <a:buNone/>
            </a:pPr>
            <a:r>
              <a:rPr lang="en-US" sz="3200" i="1" dirty="0"/>
              <a:t>Gone With the </a:t>
            </a:r>
            <a:r>
              <a:rPr lang="en-US" sz="3200" i="1" dirty="0" smtClean="0"/>
              <a:t>Wind</a:t>
            </a:r>
          </a:p>
          <a:p>
            <a:pPr marL="18288" indent="0">
              <a:buNone/>
            </a:pPr>
            <a:r>
              <a:rPr lang="en-US" sz="3200" i="1" dirty="0" smtClean="0"/>
              <a:t>Glory</a:t>
            </a:r>
            <a:endParaRPr lang="en-US" sz="3200" i="1" dirty="0"/>
          </a:p>
          <a:p>
            <a:pPr marL="18288" indent="0">
              <a:buNone/>
            </a:pPr>
            <a:r>
              <a:rPr lang="en-US" sz="3200" i="1" dirty="0" smtClean="0"/>
              <a:t>Cold Mountain</a:t>
            </a:r>
          </a:p>
          <a:p>
            <a:pPr marL="18288" indent="0">
              <a:buNone/>
            </a:pPr>
            <a:r>
              <a:rPr lang="en-US" sz="3200" i="1" dirty="0" smtClean="0"/>
              <a:t>The Mask of Zorro</a:t>
            </a:r>
          </a:p>
          <a:p>
            <a:pPr marL="18288" indent="0">
              <a:buNone/>
            </a:pPr>
            <a:r>
              <a:rPr lang="en-US" sz="3200" i="1" dirty="0" smtClean="0"/>
              <a:t>Sherlock Holmes</a:t>
            </a:r>
            <a:endParaRPr lang="en-US" sz="3200" i="1" dirty="0"/>
          </a:p>
          <a:p>
            <a:pPr marL="18288" indent="0">
              <a:buNone/>
            </a:pPr>
            <a:endParaRPr lang="en-US" sz="3200" i="1" dirty="0" smtClean="0"/>
          </a:p>
          <a:p>
            <a:pPr marL="18288" indent="0">
              <a:buNone/>
            </a:pPr>
            <a:endParaRPr lang="en-US" sz="3200" i="1" dirty="0" smtClean="0"/>
          </a:p>
        </p:txBody>
      </p:sp>
      <p:sp>
        <p:nvSpPr>
          <p:cNvPr id="4" name="AutoShape 5" descr="data:image/jpeg;base64,/9j/4AAQSkZJRgABAQAAAQABAAD/2wBDAAkGBwgHBgkIBwgKCgkLDRYPDQwMDRsUFRAWIB0iIiAdHx8kKDQsJCYxJx8fLT0tMTU3Ojo6Iys/RD84QzQ5Ojf/2wBDAQoKCg0MDRoPDxo3JR8lNzc3Nzc3Nzc3Nzc3Nzc3Nzc3Nzc3Nzc3Nzc3Nzc3Nzc3Nzc3Nzc3Nzc3Nzc3Nzc3Nzf/wAARCACMAIwDASIAAhEBAxEB/8QAGwAAAwEBAQEBAAAAAAAAAAAABAUGAwIBBwD/xAA8EAACAQIFAgQEAggGAgMAAAABAgMEEQAFEiExE0EGIlFhMnGBkRShBxUjQrHR4fAkUmKCwfEWojM1sv/EABkBAAMBAQEAAAAAAAAAAAAAAAECAwAEBf/EACQRAAICAgICAgMBAQAAAAAAAAABAhEDIRIxE0FRoTJSYQRC/9oADAMBAAIRAxEAPwBTRNIgMisGF9I73w6oXRgVW9wCLMe9zzhLTsnRGqGQR3ut5Rv7ny4d0QpRGbpVtIyjiRbHzW2NvcY6Tx4qzKWqhTMY45WkkS+5C+RPbbk/P0w5qqOjkUxivhY3uWMwBF79r2IsL/XCGoqYklSaWkrUjZgI21pdzYm32vjUZ1AGlT8FmGhTa4dLA37e97/bBs2r2jWPLoI6moeKtplXW1laQXOwJHPz+f2xvTUsUIjUy00+phfpvfSCAbjf1JH+0n0xPHO4JJ6Tp0dfUTVpl6UcGkMBYFiSTtYG9+BYnDehrqlJoo4MlzaRpFZoglTTkSqtgxUhrMBqF7Xt/BeVdsd421qP2ULii1WaenZQFAZZOSWK29/X7+mBY0p7B45qPVtYO1rXGrcc+n54Alzwzww1AynNxC8nREhq6UIX40glrX/4tjuWungeVTlOaKyWVwaulLpdhbV+0uNyBc+2DyXybxy/X7G0i0zU4aSSNNYLeY9hvf5G1sASRUoaTTUR7i22x2IuTc25P5YyrfEk9LBM9XkOZp0GUSETQHparAdQB/KLkbmwwuzPO3oKgRVOSZt1WILRhoZGA7bKx03uLcX53xuS+TeNpfj9julWnpNcYqYJWkk0IUe4QWuSRe//AFjyWnoWck1NMVCkrZwxaxAIO9vf6YR5tmZpUMr5Nn0MKMqSdOWnDozHyh9Nyt72F7XuBvfB5zOoOnqZLnSGyo156YaGawUMCw0sSRa9ib43L+mWOX6/YPDlVMtV1hmNHzYKHuHs1rne9zzbtY/XSpoKeWoopfxtIUWLX+0kAYsxBta/I9/lzhZUZlHRCrqKrLc2RYZenM7TU/7NtN9Bs3xWPw88+hwPXeIqD8FllbJT1pglSRURQmv4gfMDtbb3wLXyFwa/5+xpmzLBHHplhdZBq0xsLobi4YXPrhbNVLTRmVQGZx5ilxpXYffv74xHiPKWeWVKXMCiBFdiYhzsCRbbg98ZV2b0tUyx00NWGkk8zGVCWud7nTfB0Lt+hvlzJXRkjyyAjbVcn1FsGPGzG8YJXtpwFTVdJSwxBUd2Qd2Hfvxj055TysxWKsGk6SFmUD/84KEyOmY0cax0fSIuvYMLm3pgusPRM5MzRIIFIkRSxHnX0wJQsGhY67d7ni9v54MEizSTxA3Bp9j6WIOAxoC3MPE1JLRNRU88Sw+UalpJWbSBa2+253uMc5t4myialo4qWeojqaeFknkdHvISQfXj4ufW3GCPBOVtPUQzSK37SRiwXYkX7Hj1O/pjXx1T5VWZItfRq8jj9nHNsCxuQRvubbH5EHC1QykpKmAR1cNPnWQVSzSQr061naKMNqLC4DI2xU3AINtu45w3y/Oclps+y6pqHo0npDMzz0dC8UUoePRp0lj572JYWFgBvvaQp5GiqvDcmiKYl2Ro5YwyFSY1N1POzHftj6VHRUQ/SBJTB8pNOZGh/BCl38sZcAeW2u51E33UD0wjqzqx8lBJEvNVUFbklDlpqaOGYZiJiKWhIVlCBBsvfygj0Fh2w38QVtFNVVk0k/QhleyAZdIhLOYheRr2cWHHfy+mOKWcQeGKbM3pqY1dfmNREz/hUIiCs6gBSLC+kXJ9cEZXFQNnXhaojp8vRs2/EQV1J0F0uY1Y61B+C5Vb2/zD64bf4gviisoc3o83okleCOtjiMdTFSWPlILI+92vpvvtx6WPtXm9DBns+YwTNOWNOyUz05Q3TpKbuTbhGIA72vwcS+YTSz5rJXLT08ppaxOpGYUEcYMhiXy7XBAHF97nFf4koclSejzL8JSw0NJVTU1dTxqAGeMlkA93sB73tjaQlykrS9gx8Q0eTRVdXTD8YaqQ2jdOkY1aXqNrJO5G4AANz7YwlzvJ5sz69NWzf42sSoEUkVjEOoHcbf8AyEm1rbC173tf39d5JT/pDjpqdcoTJyyREJTrbSUBYlrdnFr9rWxpmM1NI8dLLT0ea0VbHUdVKKlXqRKkiAFSAGPlJva53FrnGtDKD6+DrxI8Gc02bRT08kbQ1ElRRSQ0ZAKMAWWXci5Y87G6345i/EMI/U+SRr5VAcAHcAav4Yvayiy6tGYRZPJ4czB44Jlgy4wCnqIBYg22JuouCCNyP3cR2cRrVZbkRY/s2WUXFuzf33wY70JmuNDOiymKlyGpoos3UrVgmQRAdO4+EG6En6EYQ0VJJR5nCs8yMRKoDxnUCOf4WxdUNJA+XdSOsiDdJlSMoCWa43A9cTGeQtT5y8QIciQOLc3LbCw9B/3h5LRyQk2xhJHHJTBWHlBAZuO54xpDkFK6am1sWN79Rh/A40y8j8Ewfze1732OPxq2TyxAsg4IXnDRBPbFND1OjpJL7XFgTt6bYYM0izzFX0EwheBcFmAFjwOR2OF2XzdNRIB5hYBbc3wzkcn8UbfuXRtN99SkfngGiYZDXVFNlTPRRdaejBM9OSQxW1mt67XxlPUPWUFIHjCKdVQaeNRYkggMdu4t9sCVdfNSjq00sRdh5i8ADH/cDxjD9b5i9PrFDlciBba5ae4sOBcML7YzYEvRlKktKmR1lKaTqxpIwWpCsP3bHSebc+1sHPnfiFJqjxDG1A9TFExeZKZCwsD5uOSNie4AwZkvTqq7LeqsS9aiqBpiTSsZIS2kE/5uMG+K698g8I5hFFAsjVSCnAeNgFRxpZu3a9ve2EZ1QcrSRD+Hc6nrq+Y1JvLI7SaUWy3Nr2UccD54LrazMcgzpK+lYUrtfTIyqORY3DYXeCvDcucSiZ678JB1DHoimEc01hdtAOxIHbvvi/zD9GnhlIzTpJXmrddcdTNVJrm7myHm1t9sReRLs7/A3sS/rDxBV0aOcyyeWm6qylV6RWRkJIuLeYjY29cSOa1uY57mFRU1LB2lJkZFAjDPbkLfY2/K++H/AIKp6qDI/G1JdmFNSggohJ6mq2wG41AEH79sTfhbLBm1comv0vhbe18GUlViwxy5UDyf4dh1GSKSUG5RlKC+9iBf7jDfwnn9Vl8slJR1VNTpUOo6ksaXBBUgFj+7tb7Y+rU36NvDNZSoKiiN1W46blDf6bnHz3x54covDdRRSZPEYtUhN5GLAMu/73y3HpfCRyJlJ4mkOK6q8SVfUeCvyg1E6srVMZhFQQeQHA4I2/5x41OsdDkiFoplEUoLQSCRQLgk3G3GKvwnRZfUUtK1a8K5hI4Jpg/mQldxoH8yMTFZBHRS08cbotPHLVQwAm4KLLZdyb8Af1x0rvR5k3LjsBLVdJX0pIZJJZtUIcDzeYHvxyL39cOPECpFV0k0aRmNZD15VFmLXHY9r6jf5b4CyqhzDxPmgpadlg6SM4qpEJC2O199xxgjOnr6SKlTNI6b8QxKk07XQhWK3Hfc83F/f1bV0Rimly9GtDGViNmYqH3UC53vb+/ljBoC7ErsL2tqwZQymmgjdm1a5ABpW5sPfG+mQFtKncnbR8PtgxBPsTUlI3TFgCbb3wTXLNBFLMuzBbDSbFbkYMpEaNQ2kEkcY8zNXkinQ2JlTcKP9S2wPQyFvhjKaHM85hjzkMaXQwALsvmJAUbb+v2GOsyyT9X0WYSnQaaOUReWXg8KOPcfbDDKJKzKK2mnhUhXJiKKBdgTyB3tzgjxTmD5tTmmaRkWErIhmUqZGsQbgDb6+v2D7KRhcBP4eLHNMuSGyEUkrmVYtTrYLfTc8H03O3tizz/w3JnuWyUdVmjzpWLojfpqTG6m6tcW2BtcDfe2Izw8nSzzLBOzEdGXSFIS1io5tso3PrwL2uDcU+bCHNI4mhK2KhEDh3kZiQQADYWG5tew9hfCtDY3WyU8AOcoyytyuoptVVGZlh8nnuebn04PbFzl9fUJlzpmSh51F0kVFCMAACBYkXBucSPjXM56PPMszvKYGlWWHpSBuGAJsSpIIO+5P+n0wwq6nxFmtB0JIYKBJBfWnnYKR2Xi/wA8cU41Kj2Mc1KKaNMhyOOnyaaWNZEOakyVK3QBrnb4/Y3297dsQGR+GKqkr6jKy70s6zFo3kPK8qVI2a62PcXBGPsNXmK0mXL1xSrMgQCF5VO2oDgb8WPH8MfPPG3iWOLxTldJGkKSU6StIsXMd2BW54vZS1vcYtOLcDlxzXlZWZXDmNZl1bTU+cSo0NQYIagRKGsoUNfa3xEjjCfxF4ZlzCpy+lapNQ9GzTSvPGJUNwRZhcEm5Fh8z2wR4OWqhyqUTSVCLM0jkkBlu3JX1v8AXnCjL8+ObZ9mtFmEUUH4RwIRUE3JHla5DAA3tz6+uJ4oNyLf6Z1jdDKGapopNRiy95gCRIlCy3bT66jtzt6fnNVU8lbS0FWYY45pVkkZIkKobkcC55PJvh9n1smprU8dMUlJdI7uWZwrWsASSLE3IG3p6SWUT1DUmSlKOYRCnZWndlClri5G+44x3aujxnGTjZWZBnwy8dDMIuk0kJSOogJJS9jpPqLjkD298BeJpkcZfB+IlqFWNGZ5Qo3c3IBAG11Hv98aCTL6Y089WR0UcM66diNvTCKuK1NbEYi3SE6GO+9k1WA1W7Cw+mM4qxFkbjRRUkCmEW+HWpNyDYYqpigZekVA076R3wkymFJ6Ih7BWXy8ci+O1jqQBZyB6asFGlsWU50x7GxHf0OF9dVTy1s9PlcQlnSHRrlusauSNCk/vEmy7bAncjDKk6q0Rp+u5V4+m5AVSy/MD+G+IvOEqYM8qWK16xuqdCUT6gqC2vY3NiRzyDiU5NI7MOOEpV2FUlbJlmbVlTUVkE8kzRvHMG0RqjILMtzYHduTtpJ9MFSZ9Gi/4LpzVHIKhpQo72KXW/zbHWSQ0MuZDNlonpqWnkJAmUmSrJ+OQn5mw07XHth5nkQrql6imX9jTSfhtRUanbTrB+Vjb74EOVDZpxi6SFnhifMaSspRS5SrzNTyWkqZ1QS306mO5YWsNrd9hhvU1ud9boVOYUOX1crWgFMj1DKLcDUAOD34v3wlq8whpIWZC3Wp1WNZF7Ai5A+2OMqZWlEkih5SwKau/c4pRGMvhFP4WaoqTmA8W10dVGIyDLKEiCoCdwFtbubjf37Y/U/6S/ClBQyGhirKmdCRTxtCVJW2zXNlt+eE1bnUuUypXUT7aL2cXB0nzKQfVdW3qPXHztHj01hXSymQlSNu5JFv4fLCeNNnRHLJRaKetz+SsmeSGjpITK5aWoWnQyn/AHkXHz+mJqrppKPMKWSkk6U0cYlVgoJ+J7mx2Pf6XxjI9NqZY4UIIFmNzxglWLyUbW1E6oSBbfe4AvtwT98O0micHUiryrPq4ZRVpRPDQPDCoRqeAEjUxYuuq4VdIcWG407bHEvkn7KvnEzHRNDLATe5Ymxv63JW5xRVUUJjmURKtZ0SjKkBQBdV97EDnStx2U+uJ1ltmEaDqRgOSgYm42FtyBhIrY0sjknY/wAkzuuyt2jWQVFJKugq4BIFrWBIuB/DD1MrgGW04yuaYLBqV5UUX7AalII7c2+uI6nNHLUaaimhZ0J/bHylQPXsfqMVGQu363q6RaiSGKfqQxRjfSAbg+5FgB673vizRytKqFGcw1ixkSANHfZlNv8A1Nx+eF2XVCx11HHKGMqVKLzpsCwuDcett8WyZZNJTuGmrqrqKArVWgAnawRRYb+pG2Joxinzikgq4FRhMNaPZr2b4T77WwrRNNJ0fQPDShqa7iwVdgbC5F7nBzrrIIB4tgbLXijp+pHoQEC9trgDb+OBp8yUyExo8inhl2B/PDIADCp6ZKgE22B4JxO0OeRDOqtv1XDUTGbRG1WlzCtlsNPFwdR/3DFDBIDGAdr7X9MTviCjYVU1fSQapEhLzRqbGQLbf52+427YnLaOjFKmx2wqa0JNVSPJIz9OzD4VJHYbcngYG8VZ3FSZfNlCRaqypszzqwHTHAF73BNjxxjjI80jqkVkuqKoCjVex5JB+wGAVo5zUsFYzROzalmYv03vsdzfSSCL32JG3ONY/F3ZOVhahhSCQKEdi4dHZibDg33B/nhvRzkxqdQ09j9cJ86FVm9WyNF+HFBE8koMhZSAL2W4BuQLWxpQFklhAYabnv2ucaxpKthniuqaGCM6tSObOo/e9D88SarGsDEMY5bAPEeGPNxh74nlErRRajYDjCquQmIqQFI0k6vX1BxkNGXoGqw0FSwVboVvbBWVh53hILaVlUtYXsCbX3xxVq0dTAzMrltrA3uMeZeZaXMBEI+pHLIo0b77g2sDgNjVa/pZZdBBLXPqLSPpeJUlRxsN7gA88m3t6YXCnSDxHEjSGUCEyElSN7DaxNrjjb2w7yy6FtUNgZWLTLJIAR5rcfENvn9sTOZ1vSzMyxwyI6U7KFNzdyRvv8vywURi25NGVRMZ8yWGFbqJbPYfESdhf2xSZFKZc2pJ/MZnqS3H+o/1xIK00EI0ELPbXqba5vf64qPDExSopholYgadVrWFhwf774onYJpFZm9ewy+rpluH1Mi2BJB1ECwFziQyqn1eIo6SqfraJAPPE1nBYbkMAfoffDrNZ+jm1CwZum9TqDHi5ubf0wPXXpv0g08SNe/RGoemr+vzws2c+OLtlfRxH8NKJ3UQsoSJLAaObnge1ucLZpow9padWb/MqXB98GNKEowqkXvuBbbn+/phZOx6nrt64K6M1s9hP+H4JsLn3xxmVbHRTSSaSSICPLbUbsvrbGlFZ4SQwsBfi/1thf4sjLWC7HpXIJ2+JcKMmSUz1NJWGaiWRKZj8D2uPawPH1x6+aPoC1y1NlDMr09kdSfiF7jyna49hhnXqiRoNIIdwq2NtRxxnWXGloIppYIxE4ZBNE/xvYng+gsMatDRzO6A8wzurpYaWKmqJ4aetiJm89uopsPN67E4yyNOsVsw0KCGPoMZ5yi9LKDpuqUrA7bcL/ycPPD+W3pbqLoe6nf6W3vhYlpcdUI/FpIrYYltdlLEgdgNj+R+2Ma202WLKFItHpdP3gR39x3vgzxBaTMJJlsQAVT/AE2BH8/qcCoddMAxB2Fjax+V8OkCU+hTK5Bo27g7e2wGDY5JBXQkmNfOAXlbSAfW44/6wvqmMcsbKbBTsAOME0cuqti1hdAYa7WRvQWOJvs6O1aLfK6ibQT+JDQdQ2iM9i2xJJsDcWJH1GJbN5ejnMMkraw6kLpJ9TvvvvthpQ1wpqqXpBln6upmJQhRbY8WufUYUZ+0U/4aYl2A+IlgQCd7C244AxmSxqpgNfNLUVcSKGJW2kD/AL/lipy6eUPSlaiO4bT0QwHA4sD+R32woyGhFVP1nCFF5W3b684fmZqmtghplQLGwNiLWH/V8OrQMkk9JF3FkOUVcUYzPL4qgs4OuSRzY/K/p7YX51luUZXm+Xx5LlVIstxJI6Fi3xDT39r/AGwDlX4xMtarmzesjWW7GMTuBHdha2/+UjjD+Glh6S18ssss8xiVNbbhSw59jgVuyfJ1xMKaEzwIuli6m7NpKi31/vfGFRGiOAC427DDOhciICMg67c+tv64CzAxCqbW1j6DDJEZPZPUuZRxCUMx6aR+YobuSb7C3yPOOM+vVU3WmjbqLEoi1W8vmHG/p3wPTSqq3AA0g2A25+WNq6aNYT+yDeW2gk2vcemE5FowFubwvUwUZSxjjvHa97Em/wCeFeZllYUl9Rh8pJNwD3A9cMESrqaSVhSaVNgJLbkXPPmuBz2xlmtJUwprelp4lAAYQrbb78+p5xuRvFTs/dQwRU6BWneSAabMAYSLcbWJPcE7C2++HyymmyrrWMcrKQqm3fubYQ5RFVZrmFPBDTgTRwkxoJP3RvYXP9/PDjM8szdpxDFQzMsdwSFupPm4PfcED5YydD8WyTzeVn1xmMq5YXGoWNhfY/0wsTMCdKm4W2w9DihHh/MquATRU5kCTSRFFN38nxbDspYC9+4HfC6XwdnyyusWUVhCEBh5SQTxwfQjA50VjjTVNC+pXWLmwU77njA0FV0ZQwVLi4uLb/Tg4dN4Zz+mFP1qGekeWdYYjIdBMhF1t/P12xdZDl2a1xkpfEdJQNUNDrdTTJ1nUsFuzj3Pbc+uxwk5ey2PHSo+d01dMkmrT5X0/W1/5nH55Gq5VBhSwNyyruTfkkc84b534UzPKauolioZpMvVGlEpG8aDSTq77ah873xvJkGcwRD8NQ/iCYuqTEwNl23N7eo2/wBQw8XGrJTjK6SOBVSUdHpUcrsercW+WC/CkOtWrnk1dVHCk7kWIGE9T4a8QpqkrMsnhiRS7uxXSABc737DfBeT1a0VH0Eh6nmIF2cXJ3tYHDOZJ4qVDeo8QOmcUnTjQRJI8jRaRZgRpA47KbD6YbtnzVNXTpT+SlXRpjkk3BLA3J3N78nvbEVVZjTPUKIsrgeovY6Wa4P0OHmUQvUvHI1GIdTgtIHYNzfueb4WwcKKeizGCGNItfVqZNxDEwJNvS5AA37kdsZzSVFXIZklpI1PAVDN/wCwIF/YDCmrggpna0cc8LqFdCoPHff57/TAZr0p7R2kVR8KpCxCjsNhhuQjxgMFQVAse2O56pGjbqAE7c8c4TRSN647MjWbftiR1qI/pcxS56Mg6dgLHucehxUThJZRokIUuT8Iva/0H8MSRqJFdtwfnjNpmd1/d2/dJF8YalRVHLqSmrZkh8Q5dJGPKG6pjY2UG1vTcC/sdtsYJBHKob/yOkDuXuklTIgUB3UHXuDq06u1gwPe+JwyuI5Gvvbn57Y4MjKVKm3nC7ehxgUinbLojJ04vE2VxxFizP8AjXTUSbFig78nm5HffGJy6aWSBD4yp1ondrv13vE+gsbrqvyoHPfEzNK7goWIXmwPuRgJxZm+2Ax4oqZMnk6i9bxXQyJ1kPlq2ZhdlAbTfkBrnfbScU4lVx/97l0jKLXFSyWAUEM3JA9BfHy0Hy7fwxqlRMiGnSRljvchdr/XCtDp0X+cQLmcJpYM8y6621SiqfQRuCo282wuR2FsL5srmVyh8YwMyEK7SVTovwq2xub7sRwPhJxMPmlXJ5TIB5uQN+LY4o3NtPYXtgoDZXUuWpKClZ4ooTC8ZbU1S7nYL5WBI0k6iP8AadvT2Kkpctjkk/WtBUs0gAggYsUPmsykcrzvYcj1xPSTyLC1jwLj7Xx+kdukjAkMGIuDbbfDEyoNWksgkhiVpkuQ7Egi/vjNsxqIII0ZVBDLuDfnEwKiYE/tX2AO7HG/UfqINbW1evONYtLspVqTJGCWvc3x+aW55wmjkYIov2GO+q/rjWbif//Z"/>
          <p:cNvSpPr>
            <a:spLocks noChangeAspect="1" noChangeArrowheads="1"/>
          </p:cNvSpPr>
          <p:nvPr/>
        </p:nvSpPr>
        <p:spPr bwMode="auto">
          <a:xfrm>
            <a:off x="63500" y="-584200"/>
            <a:ext cx="1200150" cy="12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368" name="Picture 8" descr="http://2.bp.blogspot.com/_S4pfYIHrNcs/R1KkLpKX_7I/AAAAAAAABR4/NqMFr8inhHc/s1600-R/Far+and+awa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52399"/>
            <a:ext cx="133550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t3.gstatic.com/images?q=tbn:ANd9GcS6dM8Fkft3wTlo_Qf_vR-SlCvCbn7lZ34bOns8u0zUnzomyPb0N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107" y="1366916"/>
            <a:ext cx="1524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://t3.gstatic.com/images?q=tbn:ANd9GcSYD8zeeZIRSNCpxdGpr6gmTrGAL7j9_a0yW5R6T_9a-93Ih46_K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419474"/>
            <a:ext cx="1371600" cy="200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ia.media-imdb.com/images/M/MV5BMjE1MTk0MTE5NF5BMl5BanBnXkFtZTYwMTUxNzg4._V1._SY317_CR2,0,214,317_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8632" y="2131058"/>
            <a:ext cx="1544946" cy="228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2" descr="data:image/jpeg;base64,/9j/4AAQSkZJRgABAQAAAQABAAD/2wBDAAkGBwgHBgkIBwgKCgkLDRYPDQwMDRsUFRAWIB0iIiAdHx8kKDQsJCYxJx8fLT0tMTU3Ojo6Iys/RD84QzQ5Ojf/2wBDAQoKCg0MDRoPDxo3JR8lNzc3Nzc3Nzc3Nzc3Nzc3Nzc3Nzc3Nzc3Nzc3Nzc3Nzc3Nzc3Nzc3Nzc3Nzc3Nzc3Nzf/wAARCACqAHMDASIAAhEBAxEB/8QAGwAAAQUBAQAAAAAAAAAAAAAABQABAgMEBgf/xAA9EAACAQMDAgQEBAQDBwUAAAABAgMABBEFEiExQQYTUWEUInGRIzKBoVKxwfAzQnIHFSRigpLRJTSy0uH/xAAbAQABBQEBAAAAAAAAAAAAAAAAAQIDBAUGB//EAC8RAAEEAQICCQQCAwAAAAAAAAEAAgMRBBIhBTETFEFRYXGBkeEiMqGxFVIjQvD/2gAMAwEAAhEDEQA/APF7eCS6uYreIAySuEQE4BJOBzW640DVLY3gktQfgo1kuCsisERvyng85z25qm0ka1uobiMKXhkWRQ3QlSCM+3FHZvF+qytIXS1Kyo0cq+WxEqFWG1iWyQNzEc5GeuABRadpKlaeHIg0NvfWV98e0kQKeZGqP5gYqFO7kEK3OeCvOOlaDomlR2rX01neixWLf8QlzEUbJK8HdycqRgZPTIGQawJ4p1RZISfh2jguVuYomQlY3CkEDnO07iSM9eeOc1r4hvU0ibSYo7eKylj2eWgcbeSSQd2SSTznI4Axjii0mkqvU/Dl9FqkVpbWZHxJb4dGmjYsVA38hiByDjJzgiht1pl1bWltd3EapFcjMOXGXXpux1xkEf2KPP4t1Z7gXKi1julUpHcLEd8aZVtgySCMqTyDjc2MdsWp6zc6jbNayxQRQG6e6KRBv8RupG5jgc9B6Ci0aSguD6U3er0gLttD8n1FVOpR2Q9QSKLSlhAtNVttbyXNxFbwLullcIi5AyxOAMngcnvUFGTjua22Mr2V3b3cW0ywSrKm4ZG5SCMj0yKLQGkrXD4f1CMi4u7by7OORlml85AF2MFYZzwckAeueM4o9H4ViaYp/uy/JWXy5A1zDuyQu3Hz4IJkj56Ybrjmh1x4p1G6s5bK8SG4tZ2dpI5N/wA251f827I2lRt9iQc1CXxLqc0lu7eUDBdLcqAGCkqECqRu5UCNeOvGc5pbSaStj6FZFpYLeyvWuIUj3obmLCu7bUDc8ZYoCOeCTwMGhDaFqamfzLQxm3MgmEkir5ewqGzk8YLoP+oVvfxNfPcTXEkFm08/l+bJsYGTy3DoWw3JBCjPUgc881KHxRqa+QW8mR7eJ4ondTkK4CkNg4cAADDdsZzii0aSueC5GeaVWqm1Qo6AYpUI0lPtpFKtA+uK6jTtL066k0ISWZUajJKsgWdwE2yYGOvb++1Qalpvh081yWymC/vXV6doenTCz3TC4E2pC3cxF0CoUY4+YDnIHNDLG1tJ9ZtoZR/whwZWgdjlQu5ipbnsetLqTRGDaD7PSls9q6O90FLDStTnnlDSwNHJbFXGJLdn2+b7hty4+hqq80m2s7PS7qeRxH8QkWqRoQzw5G/gDkHZvBB7pSiyo3mNnNc+7iLB79gDzVV8A13IyDg4b9q7EeGLaRLhzCs8iNE9strcsReIVZsR7uQTjODkja2ATgVz2lWEN1Dqt3JEzCxhEq2quQWy6qcnrtUHJ/TpTwFWdLbdNbLHaIBGWIyxOBz0q4Ln/wAUb03StOureyvRGYPPtrxniaVtgeFAyuDy205wRz+U1lsIIL3VJLa3iikDbgmbgqkYHLOXxkqAGP8AeKa6wbU8RY5tdoQ7bzThcdRR69s9OSzuNS0+F5bT4oW8KyuwCgJnzGwc4c5wMjGD1xRWLw5prLBIqTFbgxuYvO/FjV4Xcoox87AqMDGSCBjvSWVKWNXG7fcU4Q9QK6G30i1fw8Lx42Fz8K0jMsmSpWcplk/gAHJ7U8ulWUerajpbRyI1rDMVuS5yTGpYOy9Nj44x/EOTRqQI2lc7tpVbtzzjFKl1J/V1IJir47m5jMOy4mXyMmHa5Hlk8nb6Z9qhtpwtUta6DoQVOK7u4f8AAuZ4wH80bJCuH6bhjvgkZpG6unuDctcSmcjBkLktjGOv0rdpV/DZyf8AFWFveRZyUkGCPoaLzNDfnzNBsdDZhlvhLtJI5c+gPmbX/b6UwyuBqvVQytbELLbXGXt7cQgJHcyKTGIyRIfyA8L9MgHHtWaDUr+OeSWC8uUlmdWkdZDmRgcgn1INdfFa+JpZ38rwVpxkVvzGzJA+hZ8UnsPFqkbfDGnW7ckFYI0xnv8Amq0yYNFWPdc7MRLKXb15Lkp9R1EyOs95dcyB2G88MvRh6EdsdKrGpXqXnxy3s63R6zhzubju3f3z+tdcdL8U7jJc2elIXXafPMLcfc1SdM1wukfnaDFjkHbDgfdTSjJb3j3TDB3XXl8rmH1S9kmeZryYyvGYmbd1jI5X0C+3SoWV/d2Ehlsrma3Zl2lonKlh6e9dpbaH4jkDRwXXh+UN8pRI4Gz9o6w6pd6noTxhrnw9JMpKiO0gjd4/rhRj70NyA86W0T5/CY6Ms+7ZZrfVdQcm5N7cGWRQHYv+YDoD2OO3pSN1dFSrXEpzIJTuY5Ljo2euR60oPE11dSxwy2WiKztjzZrQIB/qIrth4annsmm1XTtGtU2bkurC6dMD1KNwfuKhmeY/u2vxWxj5cL6bpPsuMbU9QeZJWvZzLHuCPv5AY/Nz79/XvUXv7yW3FvJdTNCBgIW4wOg+nt0FbL7TILZyIdTs7hexQsD9sEfvQ9lCnAIP0oElrTEDCLAVW2lU8UqdqS9CFPbT7anj1rLcX9vBkbt7DstQNaXbAK1LLFELeaV+2h2oXmz8KBvmByWB6fSs9xqEs2VTCJ3C9fvVCwTPII0ikZ26AKTmrUUOk25c/m8U6VvRw+6vTVNRVdqahdKvoJ2H9arN1eSMAbq4kJ6AyMc16Fo3+z+3j0d7zXLo2aSwq2+Qqgj7nk+2P3rDe+IfDWhwLa+HdNjvbmMEG9uEwpPrjq37CohlRvcWws1fr3WYYy3d7qQDT/DmrahH5kivDbdWlnYqoHrzwK2TJ4X0mDaJJ9XvSOdgCwIfTdjJ/TNDrvUNZ8TXaQSvcXcmfw7eJfkTtwg4AGev71oGkabpq79cvt9xj/2NiQ7g+jv+VfoMmpdLv9z6D/rSawPsHqVVNrOqaiVs7NWiQjC2tjGV3fb5j+pxWyHw1a6dGsnifU47HPIsoMTXLcHGVHC/9R+1ZJfEVzFC1vpEMWl27cMLYHzHH/NIfmP7UF7knqetSNY7kNh+VG51mybXaabrmmWIK+HdIjhkTn4y+xNOcjGR/lX9Kou727vpDJd3M0zHrvcn9q5uzl8idW/y9D9KPduKqzRBjtS6Tg7o3w1W4UCKbFTxSxTAVsaVDFKp4pU60aUAub2a4JDthf4V6U9hYXd/OsNpbyTsTjCDIH19K1Wt3YLhH0dJZCcBmuXH7dK7PTNS8N6KVe5gt1uP8yQBnA/UHmpppXRN/wAbLPYuOij6w4vlessHhKKye6OqyLDBKAFeQhVXnP5vv9qrv/FWm6XGbbQIjcSbSpuZF2pz3UYz/KrfEOp+E/EkjSyzXlhcquBLtLxnHA+Xt+mK5RrXSUJJ1OaUZ48u1Iz/ANxqvDGZhqnu+7kE98xYNMNAd97qvUdV1HV3U391NcFRhFZuF+g6Ci+k+GxPam5mMl1IOVsbPl2/1MeFH0yaFuNEVRsl1IuOuY4wP51dbT6FDu8221G4U/mHnpH/ACBq46w2mCvRUgBq+oowbXxFNE9la6dNpVkQS0UMLAv/AKm/M36nFCovDOr7GYWUihRnkYzTm+8P+YSdGvCnZTfH+e2qluNA3HOlXJBPT4roPtTBrHIfj5U1REfPwiUHgrV5rdZ5LWVMvtK7QSBjhvcZ4rM/g7xEhH/pU7L0BBB/rTNe+GCy7NAuwB1zfZJ/apLd+FCMNod+D/y3o/qKA6UH4+UwiMjs9/hVTeGtZhlaNtPuiUXcSIWx06A45rfbWV9HGkNzayrKAONpOQelYzc+H1z8Laa3Cx6BL6PH/wAKtj1LT1BBl8RRn2v0/wDrSPD3ij+lbwskYr9bRfr8LTJDJE7JIhVlJBBHeoEGkUilVXS81CRTyBLKrf0qQUAYyT9etV6pdVBK+QW5teqbFKpUqVTUVydKlSNaS89TUsc5p6VCRKnU7SD701SjCFsSZ2+voaEo57KLdcn96sET4J28Yz17U4jVWy7qVHXa3JqW1nUshzxyB1FNtSBh7VSParrePzZ44i23ecZ61VVkD7Jkc/5WBpziaTY61jVytHbWzitjlcs/8R7fSoakivBkqSw5BHateKb2wKzBIQ6yu5fhxmAxMFArJpRdY2jYEY+YZ9DW/FMv5s9zUqc52p1pcaEwRCMm6TbaVSzSpFPa4+lSpGtJedpUqVKhCVLFKlQhOOtOjMjBlOCKalQlBINhbCsd0CUGyYdV7NWUgg4wQR1B7U2cEYJ46VoV1uRtmO2TtJ6/Wm8vJTktl8HftHoX8yFHz+ZRUqpsleO1WJxgoSOucjrmrqzXCnFdzivL4WuPcpDjmpBgRUOacCkCmT0qW00qW0myA3GlTR8xfiD261hZGQ7XUg+hFdUKrmhjmTZKisPccipmZRGzlg5PAmHeE14LmKVbL+xa1YspzEeh9Kx96uNcHCwucmhfC8seKKVKlSpyiSzin60sZqy3iaeVY0GWNJyStaXENHMqGOKYfm5ozdafGtmRGPxF+bd3NBsZAINNZIHjZWcrEkxXBr+0WjWizSMrxO25FwVHpk9qLG2kMBnRGaIHBdRwp9/SgeiMBJKpPVR/M10Ol382n3QlhKEHh45BlJF7qw7iqc9CQrpuFlxxGuBs7rKBTiui1my0y+j+N8NnapBaawkP4sR7lfVfbt/Lne9R1S0o5BIO49ymOlKmpUJ1KqlT4Hc0S/3Bq4eNG027DSAlR5R5x1+3FRAE8k90jG/caQwqrgq4BU9QRQi+0wpl7blRyVJ5H0o5PBJbyPHMjxyIcMjjBB9xUOakjkdGdlVysKHLb9XPsK5U5BweDTGjWsQxi383YN+QMigp61oRv1ttcbm4pxZejJtPRbRIhtkmPrtH9aottNknjRy6qpzz3otbwrbwiNOR1ye9Qzyt06QtThOBJ0wle3YKzvj1rmHTYzL/AAkiumHUUAv12Xko6DOR+opmIdyFZ4+y2Mf40rNJfbdqP4gR/f2o52rm4H8uVHB/Kc10g5HHSjJb9QKXgUtxOj7ipRyPG6ujsrKcgqcEVqd0uyWYhJ8cnPyv7+xrHTrUINLac291Mgg4PWlThiBSpUz6vBRhYxypJjOxg2Oxwc12I8dttOdL+YtuOLttpPIPy7cc7j9Tz1ryNbuTBy79OPmNbIL23EaCcXDSDO5kk4PPHep247m8iufm4vBMQXx3XiulvrmS8upriUktK5bk5wOwz7DA/Ss4B9KCi+siclLoDA6S9+c9/pU4RHcpuge5Bzj5pQOeP/NJ1UntUzePsaABHt5rTrIPwZ/1j+tAwPm56HijHkRPbsX82TGeswwRgn1qLWdsjFGhfd14lB4+9WIoyxtLGzssZU3SAUiNtGUtkVfm2ryR0qWCeMc1gniRAqD4hFJwFSZSePqailuQ6ki4dQfmBnUZXn0PWq5xCTdrXZx5jGhujl4ojgj60M1e2JPxC7cBcNn17VoNsiq7ET/JjJEwPGRnHPpxVb2yGHDxT9QP8UEdsHrT48dzHWCq+ZxaPKiMZZ+UIA5xR6xkMlrGT1Awf0qhdKhYsMTcAEjenQ9P61BfhbVvJmFx5nX5XHPHsallj1ilS4fm9UkLqu0SwfQ1IChXxFrgZ+IIB5Pmf/tRlmUsPhzKqY6O3P8AOoerHvWv/Ps/p+UZwfelQXzZf42+9Kjqx70n86z+n5QT61rhuF2nzCilRhcRg5+tY6VWlzSKrd2uRvYHk8iEdPX61oS/iedUjdmDccxjOcY4oFUgcLketCF07ZY7Wicc/KfJHTOc/fNUtKEjRZiUDNhNsA59utAFZghIY5z1zTF3I5Zjg8ZPSlQugbacq6Hah4xDjt0IzTuJhLkLtCqCu6EEkjPvXPmWTJ/Ef/uNOsshYEyN1HehCOvuiHmXQCxhs58gHr+p9qgl5ZK24ABgcr+B0oKJpW+RpHKnsWOKsFCEXW9tip8x9z44IhwPt96vOoW0m1Xc7S2XxD0HtQRatWhCOC9sz0kcDjGIBx/eBWO4nM7gHbsXIUhcHBrLH0NWpQhLbSqdKlQv/9k="/>
          <p:cNvSpPr>
            <a:spLocks noChangeAspect="1" noChangeArrowheads="1"/>
          </p:cNvSpPr>
          <p:nvPr/>
        </p:nvSpPr>
        <p:spPr bwMode="auto">
          <a:xfrm>
            <a:off x="63500" y="-646113"/>
            <a:ext cx="895350" cy="132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 descr="data:image/jpeg;base64,/9j/4AAQSkZJRgABAQAAAQABAAD/2wBDAAkGBwgHBgkIBwgKCgkLDRYPDQwMDRsUFRAWIB0iIiAdHx8kKDQsJCYxJx8fLT0tMTU3Ojo6Iys/RD84QzQ5Ojf/2wBDAQoKCg0MDRoPDxo3JR8lNzc3Nzc3Nzc3Nzc3Nzc3Nzc3Nzc3Nzc3Nzc3Nzc3Nzc3Nzc3Nzc3Nzc3Nzc3Nzc3Nzf/wAARCACqAHMDASIAAhEBAxEB/8QAGwAAAQUBAQAAAAAAAAAAAAAABQABAgMEBgf/xAA9EAACAQMDAgQEBAQDBwUAAAABAgMABBEFEiExQQYTUWEUInGRIzKBoVKxwfAzQnIHFSRigpLRJTSy0uH/xAAbAQABBQEBAAAAAAAAAAAAAAAAAQIDBAUGB//EAC8RAAEEAQICCQQCAwAAAAAAAAEAAgMRBBIhBTETFEFRYXGBkeEiMqGxFVIjQvD/2gAMAwEAAhEDEQA/APF7eCS6uYreIAySuEQE4BJOBzW640DVLY3gktQfgo1kuCsisERvyng85z25qm0ka1uobiMKXhkWRQ3QlSCM+3FHZvF+qytIXS1Kyo0cq+WxEqFWG1iWyQNzEc5GeuABRadpKlaeHIg0NvfWV98e0kQKeZGqP5gYqFO7kEK3OeCvOOlaDomlR2rX01neixWLf8QlzEUbJK8HdycqRgZPTIGQawJ4p1RZISfh2jguVuYomQlY3CkEDnO07iSM9eeOc1r4hvU0ibSYo7eKylj2eWgcbeSSQd2SSTznI4Axjii0mkqvU/Dl9FqkVpbWZHxJb4dGmjYsVA38hiByDjJzgiht1pl1bWltd3EapFcjMOXGXXpux1xkEf2KPP4t1Z7gXKi1julUpHcLEd8aZVtgySCMqTyDjc2MdsWp6zc6jbNayxQRQG6e6KRBv8RupG5jgc9B6Ci0aSguD6U3er0gLttD8n1FVOpR2Q9QSKLSlhAtNVttbyXNxFbwLullcIi5AyxOAMngcnvUFGTjua22Mr2V3b3cW0ywSrKm4ZG5SCMj0yKLQGkrXD4f1CMi4u7by7OORlml85AF2MFYZzwckAeueM4o9H4ViaYp/uy/JWXy5A1zDuyQu3Hz4IJkj56Ybrjmh1x4p1G6s5bK8SG4tZ2dpI5N/wA251f827I2lRt9iQc1CXxLqc0lu7eUDBdLcqAGCkqECqRu5UCNeOvGc5pbSaStj6FZFpYLeyvWuIUj3obmLCu7bUDc8ZYoCOeCTwMGhDaFqamfzLQxm3MgmEkir5ewqGzk8YLoP+oVvfxNfPcTXEkFm08/l+bJsYGTy3DoWw3JBCjPUgc881KHxRqa+QW8mR7eJ4ondTkK4CkNg4cAADDdsZzii0aSueC5GeaVWqm1Qo6AYpUI0lPtpFKtA+uK6jTtL066k0ISWZUajJKsgWdwE2yYGOvb++1Qalpvh081yWymC/vXV6doenTCz3TC4E2pC3cxF0CoUY4+YDnIHNDLG1tJ9ZtoZR/whwZWgdjlQu5ipbnsetLqTRGDaD7PSls9q6O90FLDStTnnlDSwNHJbFXGJLdn2+b7hty4+hqq80m2s7PS7qeRxH8QkWqRoQzw5G/gDkHZvBB7pSiyo3mNnNc+7iLB79gDzVV8A13IyDg4b9q7EeGLaRLhzCs8iNE9strcsReIVZsR7uQTjODkja2ATgVz2lWEN1Dqt3JEzCxhEq2quQWy6qcnrtUHJ/TpTwFWdLbdNbLHaIBGWIyxOBz0q4Ln/wAUb03StOureyvRGYPPtrxniaVtgeFAyuDy205wRz+U1lsIIL3VJLa3iikDbgmbgqkYHLOXxkqAGP8AeKa6wbU8RY5tdoQ7bzThcdRR69s9OSzuNS0+F5bT4oW8KyuwCgJnzGwc4c5wMjGD1xRWLw5prLBIqTFbgxuYvO/FjV4Xcoox87AqMDGSCBjvSWVKWNXG7fcU4Q9QK6G30i1fw8Lx42Fz8K0jMsmSpWcplk/gAHJ7U8ulWUerajpbRyI1rDMVuS5yTGpYOy9Nj44x/EOTRqQI2lc7tpVbtzzjFKl1J/V1IJir47m5jMOy4mXyMmHa5Hlk8nb6Z9qhtpwtUta6DoQVOK7u4f8AAuZ4wH80bJCuH6bhjvgkZpG6unuDctcSmcjBkLktjGOv0rdpV/DZyf8AFWFveRZyUkGCPoaLzNDfnzNBsdDZhlvhLtJI5c+gPmbX/b6UwyuBqvVQytbELLbXGXt7cQgJHcyKTGIyRIfyA8L9MgHHtWaDUr+OeSWC8uUlmdWkdZDmRgcgn1INdfFa+JpZ38rwVpxkVvzGzJA+hZ8UnsPFqkbfDGnW7ckFYI0xnv8Amq0yYNFWPdc7MRLKXb15Lkp9R1EyOs95dcyB2G88MvRh6EdsdKrGpXqXnxy3s63R6zhzubju3f3z+tdcdL8U7jJc2elIXXafPMLcfc1SdM1wukfnaDFjkHbDgfdTSjJb3j3TDB3XXl8rmH1S9kmeZryYyvGYmbd1jI5X0C+3SoWV/d2Ehlsrma3Zl2lonKlh6e9dpbaH4jkDRwXXh+UN8pRI4Gz9o6w6pd6noTxhrnw9JMpKiO0gjd4/rhRj70NyA86W0T5/CY6Ms+7ZZrfVdQcm5N7cGWRQHYv+YDoD2OO3pSN1dFSrXEpzIJTuY5Ljo2euR60oPE11dSxwy2WiKztjzZrQIB/qIrth4annsmm1XTtGtU2bkurC6dMD1KNwfuKhmeY/u2vxWxj5cL6bpPsuMbU9QeZJWvZzLHuCPv5AY/Nz79/XvUXv7yW3FvJdTNCBgIW4wOg+nt0FbL7TILZyIdTs7hexQsD9sEfvQ9lCnAIP0oElrTEDCLAVW2lU8UqdqS9CFPbT7anj1rLcX9vBkbt7DstQNaXbAK1LLFELeaV+2h2oXmz8KBvmByWB6fSs9xqEs2VTCJ3C9fvVCwTPII0ikZ26AKTmrUUOk25c/m8U6VvRw+6vTVNRVdqahdKvoJ2H9arN1eSMAbq4kJ6AyMc16Fo3+z+3j0d7zXLo2aSwq2+Qqgj7nk+2P3rDe+IfDWhwLa+HdNjvbmMEG9uEwpPrjq37CohlRvcWws1fr3WYYy3d7qQDT/DmrahH5kivDbdWlnYqoHrzwK2TJ4X0mDaJJ9XvSOdgCwIfTdjJ/TNDrvUNZ8TXaQSvcXcmfw7eJfkTtwg4AGev71oGkabpq79cvt9xj/2NiQ7g+jv+VfoMmpdLv9z6D/rSawPsHqVVNrOqaiVs7NWiQjC2tjGV3fb5j+pxWyHw1a6dGsnifU47HPIsoMTXLcHGVHC/9R+1ZJfEVzFC1vpEMWl27cMLYHzHH/NIfmP7UF7knqetSNY7kNh+VG51mybXaabrmmWIK+HdIjhkTn4y+xNOcjGR/lX9Kou727vpDJd3M0zHrvcn9q5uzl8idW/y9D9KPduKqzRBjtS6Tg7o3w1W4UCKbFTxSxTAVsaVDFKp4pU60aUAub2a4JDthf4V6U9hYXd/OsNpbyTsTjCDIH19K1Wt3YLhH0dJZCcBmuXH7dK7PTNS8N6KVe5gt1uP8yQBnA/UHmpppXRN/wAbLPYuOij6w4vlessHhKKye6OqyLDBKAFeQhVXnP5vv9qrv/FWm6XGbbQIjcSbSpuZF2pz3UYz/KrfEOp+E/EkjSyzXlhcquBLtLxnHA+Xt+mK5RrXSUJJ1OaUZ48u1Iz/ANxqvDGZhqnu+7kE98xYNMNAd97qvUdV1HV3U391NcFRhFZuF+g6Ci+k+GxPam5mMl1IOVsbPl2/1MeFH0yaFuNEVRsl1IuOuY4wP51dbT6FDu8221G4U/mHnpH/ACBq46w2mCvRUgBq+oowbXxFNE9la6dNpVkQS0UMLAv/AKm/M36nFCovDOr7GYWUihRnkYzTm+8P+YSdGvCnZTfH+e2qluNA3HOlXJBPT4roPtTBrHIfj5U1REfPwiUHgrV5rdZ5LWVMvtK7QSBjhvcZ4rM/g7xEhH/pU7L0BBB/rTNe+GCy7NAuwB1zfZJ/apLd+FCMNod+D/y3o/qKA6UH4+UwiMjs9/hVTeGtZhlaNtPuiUXcSIWx06A45rfbWV9HGkNzayrKAONpOQelYzc+H1z8Laa3Cx6BL6PH/wAKtj1LT1BBl8RRn2v0/wDrSPD3ij+lbwskYr9bRfr8LTJDJE7JIhVlJBBHeoEGkUilVXS81CRTyBLKrf0qQUAYyT9etV6pdVBK+QW5teqbFKpUqVTUVydKlSNaS89TUsc5p6VCRKnU7SD701SjCFsSZ2+voaEo57KLdcn96sET4J28Yz17U4jVWy7qVHXa3JqW1nUshzxyB1FNtSBh7VSParrePzZ44i23ecZ61VVkD7Jkc/5WBpziaTY61jVytHbWzitjlcs/8R7fSoakivBkqSw5BHateKb2wKzBIQ6yu5fhxmAxMFArJpRdY2jYEY+YZ9DW/FMv5s9zUqc52p1pcaEwRCMm6TbaVSzSpFPa4+lSpGtJedpUqVKhCVLFKlQhOOtOjMjBlOCKalQlBINhbCsd0CUGyYdV7NWUgg4wQR1B7U2cEYJ46VoV1uRtmO2TtJ6/Wm8vJTktl8HftHoX8yFHz+ZRUqpsleO1WJxgoSOucjrmrqzXCnFdzivL4WuPcpDjmpBgRUOacCkCmT0qW00qW0myA3GlTR8xfiD261hZGQ7XUg+hFdUKrmhjmTZKisPccipmZRGzlg5PAmHeE14LmKVbL+xa1YspzEeh9Kx96uNcHCwucmhfC8seKKVKlSpyiSzin60sZqy3iaeVY0GWNJyStaXENHMqGOKYfm5ozdafGtmRGPxF+bd3NBsZAINNZIHjZWcrEkxXBr+0WjWizSMrxO25FwVHpk9qLG2kMBnRGaIHBdRwp9/SgeiMBJKpPVR/M10Ol382n3QlhKEHh45BlJF7qw7iqc9CQrpuFlxxGuBs7rKBTiui1my0y+j+N8NnapBaawkP4sR7lfVfbt/Lne9R1S0o5BIO49ymOlKmpUJ1KqlT4Hc0S/3Bq4eNG027DSAlR5R5x1+3FRAE8k90jG/caQwqrgq4BU9QRQi+0wpl7blRyVJ5H0o5PBJbyPHMjxyIcMjjBB9xUOakjkdGdlVysKHLb9XPsK5U5BweDTGjWsQxi383YN+QMigp61oRv1ttcbm4pxZejJtPRbRIhtkmPrtH9aottNknjRy6qpzz3otbwrbwiNOR1ye9Qzyt06QtThOBJ0wle3YKzvj1rmHTYzL/AAkiumHUUAv12Xko6DOR+opmIdyFZ4+y2Mf40rNJfbdqP4gR/f2o52rm4H8uVHB/Kc10g5HHSjJb9QKXgUtxOj7ipRyPG6ujsrKcgqcEVqd0uyWYhJ8cnPyv7+xrHTrUINLac291Mgg4PWlThiBSpUz6vBRhYxypJjOxg2Oxwc12I8dttOdL+YtuOLttpPIPy7cc7j9Tz1ryNbuTBy79OPmNbIL23EaCcXDSDO5kk4PPHep247m8iufm4vBMQXx3XiulvrmS8upriUktK5bk5wOwz7DA/Ss4B9KCi+siclLoDA6S9+c9/pU4RHcpuge5Bzj5pQOeP/NJ1UntUzePsaABHt5rTrIPwZ/1j+tAwPm56HijHkRPbsX82TGeswwRgn1qLWdsjFGhfd14lB4+9WIoyxtLGzssZU3SAUiNtGUtkVfm2ryR0qWCeMc1gniRAqD4hFJwFSZSePqailuQ6ki4dQfmBnUZXn0PWq5xCTdrXZx5jGhujl4ojgj60M1e2JPxC7cBcNn17VoNsiq7ET/JjJEwPGRnHPpxVb2yGHDxT9QP8UEdsHrT48dzHWCq+ZxaPKiMZZ+UIA5xR6xkMlrGT1Awf0qhdKhYsMTcAEjenQ9P61BfhbVvJmFx5nX5XHPHsallj1ilS4fm9UkLqu0SwfQ1IChXxFrgZ+IIB5Pmf/tRlmUsPhzKqY6O3P8AOoerHvWv/Ps/p+UZwfelQXzZf42+9Kjqx70n86z+n5QT61rhuF2nzCilRhcRg5+tY6VWlzSKrd2uRvYHk8iEdPX61oS/iedUjdmDccxjOcY4oFUgcLketCF07ZY7Wicc/KfJHTOc/fNUtKEjRZiUDNhNsA59utAFZghIY5z1zTF3I5Zjg8ZPSlQugbacq6Hah4xDjt0IzTuJhLkLtCqCu6EEkjPvXPmWTJ/Ef/uNOsshYEyN1HehCOvuiHmXQCxhs58gHr+p9qgl5ZK24ABgcr+B0oKJpW+RpHKnsWOKsFCEXW9tip8x9z44IhwPt96vOoW0m1Xc7S2XxD0HtQRatWhCOC9sz0kcDjGIBx/eBWO4nM7gHbsXIUhcHBrLH0NWpQhLbSqdKlQv/9k="/>
          <p:cNvSpPr>
            <a:spLocks noChangeAspect="1" noChangeArrowheads="1"/>
          </p:cNvSpPr>
          <p:nvPr/>
        </p:nvSpPr>
        <p:spPr bwMode="auto">
          <a:xfrm>
            <a:off x="215900" y="-493713"/>
            <a:ext cx="895350" cy="132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4" name="Picture 6" descr="http://ia.media-imdb.com/images/M/MV5BNjI3NzI2MjY2MF5BMl5BanBnXkFtZTYwMDM5ODU5._V1._SY317_CR7,0,214,317_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360296"/>
            <a:ext cx="1351507" cy="200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79612" y="6488668"/>
            <a:ext cx="48530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http://www.erasofelegance.com/entertainment/victorianmovies.html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539" y="1104899"/>
            <a:ext cx="1250860" cy="1254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 descr="http://t2.gstatic.com/images?q=tbn:ANd9GcT2zf1CB3a9p9mWc3E2AJty0SImMAVQE2MJqVKMGM5aV2-juMnc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575800"/>
            <a:ext cx="1480107" cy="2189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23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Edwardian Era 1890 -1914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66799"/>
            <a:ext cx="5181600" cy="5265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Men’s Fashion</a:t>
            </a:r>
          </a:p>
          <a:p>
            <a:r>
              <a:rPr lang="en-US" sz="2800" b="1" dirty="0"/>
              <a:t>Chesterfield</a:t>
            </a:r>
            <a:r>
              <a:rPr lang="en-US" sz="2800" dirty="0"/>
              <a:t>—A fitted dress overcoat with hidden buttons and a velvet </a:t>
            </a:r>
            <a:r>
              <a:rPr lang="en-US" sz="2800" dirty="0" smtClean="0"/>
              <a:t>collar</a:t>
            </a:r>
          </a:p>
          <a:p>
            <a:r>
              <a:rPr lang="en-US" sz="2800" b="1" dirty="0"/>
              <a:t>Kickers</a:t>
            </a:r>
            <a:r>
              <a:rPr lang="en-US" sz="2800" dirty="0"/>
              <a:t>—Full breeches gathered or pleated into </a:t>
            </a:r>
            <a:r>
              <a:rPr lang="en-US" sz="2800" dirty="0" smtClean="0"/>
              <a:t>knee bands </a:t>
            </a:r>
            <a:r>
              <a:rPr lang="en-US" sz="2800" dirty="0"/>
              <a:t>and buckled at the </a:t>
            </a:r>
            <a:r>
              <a:rPr lang="en-US" sz="2800" dirty="0" smtClean="0"/>
              <a:t>knee</a:t>
            </a:r>
            <a:endParaRPr lang="en-US" sz="2800" dirty="0"/>
          </a:p>
        </p:txBody>
      </p:sp>
      <p:pic>
        <p:nvPicPr>
          <p:cNvPr id="1026" name="Picture 2" descr="Informal dress for upper- and middle-class Englishmen in the 1860s and '70s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495800"/>
            <a:ext cx="952500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cwu.edu/~robinsos/ppages/resources/Costume_History/images/chesterf_small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136176"/>
            <a:ext cx="13208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cwu.edu/~robinsos/ppages/resources/Costume_History/images/chester_small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728" y="3352800"/>
            <a:ext cx="1884718" cy="252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257800" y="6091971"/>
            <a:ext cx="38782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/>
              <a:t>Fin de </a:t>
            </a:r>
            <a:r>
              <a:rPr lang="en-US" sz="1100" b="1" dirty="0" err="1"/>
              <a:t>Siecle</a:t>
            </a:r>
            <a:r>
              <a:rPr lang="en-US" sz="1100" b="1" dirty="0"/>
              <a:t> Costume - The Gay </a:t>
            </a:r>
            <a:r>
              <a:rPr lang="en-US" sz="1100" b="1" dirty="0" smtClean="0"/>
              <a:t>90's. </a:t>
            </a:r>
            <a:r>
              <a:rPr lang="en-US" sz="1100" b="1" dirty="0"/>
              <a:t>retrieved from: http://www.cwu.edu/~robinsos/ppages/resources/Costume_History/findesiecle.htm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56964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228600" y="914400"/>
            <a:ext cx="6324600" cy="5265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Men’s Hats</a:t>
            </a:r>
          </a:p>
          <a:p>
            <a:r>
              <a:rPr lang="en-US" sz="2400" b="1" dirty="0" smtClean="0"/>
              <a:t>Panama </a:t>
            </a:r>
            <a:r>
              <a:rPr lang="en-US" sz="2400" b="1" dirty="0"/>
              <a:t>Hat</a:t>
            </a:r>
            <a:r>
              <a:rPr lang="en-US" sz="2400" dirty="0"/>
              <a:t>—A hand-woven hat of fine straw from Ecuador and Colombia, South America.</a:t>
            </a:r>
            <a:endParaRPr lang="en-US" sz="2400" dirty="0" smtClean="0"/>
          </a:p>
          <a:p>
            <a:r>
              <a:rPr lang="en-US" sz="2400" b="1" dirty="0"/>
              <a:t>For-and-Aft Cap</a:t>
            </a:r>
            <a:r>
              <a:rPr lang="en-US" sz="2400" dirty="0"/>
              <a:t>—A cap having a visor front and back, often worn with an Inverness cape</a:t>
            </a:r>
            <a:r>
              <a:rPr lang="en-US" sz="2400" dirty="0" smtClean="0"/>
              <a:t>.</a:t>
            </a:r>
          </a:p>
          <a:p>
            <a:r>
              <a:rPr lang="en-US" sz="2400" b="1" dirty="0"/>
              <a:t>Derby</a:t>
            </a:r>
            <a:r>
              <a:rPr lang="en-US" sz="2400" dirty="0"/>
              <a:t>—A stiff felt hat with a low, round crown and narrow brim; the </a:t>
            </a:r>
            <a:r>
              <a:rPr lang="en-US" sz="2400" dirty="0" smtClean="0"/>
              <a:t>bowler </a:t>
            </a:r>
            <a:r>
              <a:rPr lang="en-US" sz="2400" dirty="0"/>
              <a:t>has a slightly wider brim and a roll at the sides</a:t>
            </a:r>
            <a:r>
              <a:rPr lang="en-US" sz="2400" dirty="0" smtClean="0"/>
              <a:t>.</a:t>
            </a:r>
          </a:p>
          <a:p>
            <a:r>
              <a:rPr lang="en-US" sz="2400" b="1" dirty="0" err="1"/>
              <a:t>Homberg</a:t>
            </a:r>
            <a:r>
              <a:rPr lang="en-US" sz="2400" dirty="0"/>
              <a:t>—A carefully blocked, stiff felt hat with a medium tapering crown creased in the middle and a brim that was rolled up on the sides and finished in grosgrain ribbon</a:t>
            </a:r>
            <a:endParaRPr lang="en-US" sz="2400" dirty="0" smtClean="0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152400" y="2274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Edwardian Era 1890 -1914</a:t>
            </a:r>
          </a:p>
        </p:txBody>
      </p:sp>
      <p:pic>
        <p:nvPicPr>
          <p:cNvPr id="2050" name="Picture 2" descr="derby11.gif (22230 bytes)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562" y="3558194"/>
            <a:ext cx="1238536" cy="1275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ats-online_1613_204919.gif (8323 bytes)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0526" y="4953000"/>
            <a:ext cx="1603635" cy="112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t1.gstatic.com/images?q=tbn:ANd9GcR95mKrr31Hrbl5ITFw8qarxEFi0PGv9p3MyrSZBCL2CzuO37L6eQ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0" y="2133600"/>
            <a:ext cx="1600200" cy="1226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t0.gstatic.com/images?q=tbn:ANd9GcRVvGdMx9MreXSXPAZLe2j9asp688s51Aj5yp8nReJUVxgd8y3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027" y="762000"/>
            <a:ext cx="1790700" cy="1217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117893" y="6180161"/>
            <a:ext cx="31924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Robinson,, S.R. (2010). </a:t>
            </a:r>
            <a:r>
              <a:rPr lang="en-US" sz="900" b="1" dirty="0"/>
              <a:t>Fin de </a:t>
            </a:r>
            <a:r>
              <a:rPr lang="en-US" sz="900" b="1" dirty="0" err="1"/>
              <a:t>Siecle</a:t>
            </a:r>
            <a:r>
              <a:rPr lang="en-US" sz="900" b="1" dirty="0"/>
              <a:t> Costume - The Gay </a:t>
            </a:r>
            <a:r>
              <a:rPr lang="en-US" sz="900" b="1" dirty="0" smtClean="0"/>
              <a:t>90's. </a:t>
            </a:r>
            <a:r>
              <a:rPr lang="en-US" sz="900" b="1" dirty="0"/>
              <a:t>retrieved from: http://www.cwu.edu/~robinsos/ppages/resources/Costume_History/findesiecle.htm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9143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Think Movies:</a:t>
            </a:r>
          </a:p>
          <a:p>
            <a:pPr marL="18288" indent="0">
              <a:buNone/>
            </a:pPr>
            <a:r>
              <a:rPr lang="en-US" sz="2800" i="1" dirty="0" err="1" smtClean="0"/>
              <a:t>Beowolf</a:t>
            </a:r>
            <a:r>
              <a:rPr lang="en-US" sz="2800" i="1" dirty="0" smtClean="0"/>
              <a:t> &amp; Grendel</a:t>
            </a:r>
          </a:p>
          <a:p>
            <a:pPr marL="18288" indent="0">
              <a:buNone/>
            </a:pPr>
            <a:r>
              <a:rPr lang="en-US" sz="2800" i="1" dirty="0">
                <a:effectLst/>
              </a:rPr>
              <a:t>Tristan &amp; </a:t>
            </a:r>
            <a:r>
              <a:rPr lang="en-US" sz="2800" i="1" dirty="0" err="1" smtClean="0">
                <a:effectLst/>
              </a:rPr>
              <a:t>Isolde</a:t>
            </a:r>
            <a:endParaRPr lang="en-US" sz="2800" i="1" dirty="0" smtClean="0">
              <a:effectLst/>
            </a:endParaRPr>
          </a:p>
          <a:p>
            <a:pPr marL="18288" indent="0">
              <a:buNone/>
            </a:pPr>
            <a:r>
              <a:rPr lang="en-US" sz="2800" i="1" dirty="0">
                <a:effectLst/>
              </a:rPr>
              <a:t>The 13th Warrior</a:t>
            </a:r>
            <a:endParaRPr lang="en-US" sz="2800" dirty="0" smtClean="0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The Dark Ages 500-1100</a:t>
            </a:r>
            <a:endParaRPr lang="en-US" dirty="0"/>
          </a:p>
        </p:txBody>
      </p:sp>
      <p:pic>
        <p:nvPicPr>
          <p:cNvPr id="1026" name="Picture 2" descr="http://gerardbutlergals.com/atthemovies/wp-content/uploads/2011/02/beowul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276066"/>
            <a:ext cx="2017693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ile:13thwarriorposter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799" y="3124200"/>
            <a:ext cx="2362200" cy="323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bgawebsites.org/computerclass/2005-06/kelseyrist/tristan_and_isolde_ver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142" y="3623480"/>
            <a:ext cx="1804916" cy="2579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56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Edwardian Era 1890 -1914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66799"/>
            <a:ext cx="6477000" cy="5265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Women’s Fashion 1890-1910</a:t>
            </a:r>
          </a:p>
          <a:p>
            <a:r>
              <a:rPr lang="en-US" sz="2400" b="1" dirty="0"/>
              <a:t>Tailor Made</a:t>
            </a:r>
            <a:r>
              <a:rPr lang="en-US" sz="2400" dirty="0"/>
              <a:t>—Mass-produced, ready-to-wear clothing that had a tailored fit often wool or serge because of the tailoring quality. </a:t>
            </a:r>
          </a:p>
          <a:p>
            <a:r>
              <a:rPr lang="en-US" sz="2400" b="1" dirty="0"/>
              <a:t>Leg-o’-Mutton</a:t>
            </a:r>
            <a:r>
              <a:rPr lang="en-US" sz="2400" dirty="0"/>
              <a:t>—A sleeve that was extremely wide at the top and tapered at the wrist</a:t>
            </a:r>
            <a:r>
              <a:rPr lang="en-US" sz="2400" dirty="0" smtClean="0"/>
              <a:t>.</a:t>
            </a:r>
          </a:p>
          <a:p>
            <a:r>
              <a:rPr lang="en-US" sz="2400" b="1" dirty="0"/>
              <a:t>Shirtwaist</a:t>
            </a:r>
            <a:r>
              <a:rPr lang="en-US" sz="2400" dirty="0"/>
              <a:t>—A woman’s top detached from the skirt. At first the focal point was the shoulders then it moved to the front.</a:t>
            </a:r>
          </a:p>
          <a:p>
            <a:endParaRPr lang="en-US" sz="2800" dirty="0"/>
          </a:p>
          <a:p>
            <a:endParaRPr lang="en-US" sz="32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200" y="5947839"/>
            <a:ext cx="38782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/>
              <a:t>Fin de </a:t>
            </a:r>
            <a:r>
              <a:rPr lang="en-US" sz="1100" b="1" dirty="0" err="1"/>
              <a:t>Siecle</a:t>
            </a:r>
            <a:r>
              <a:rPr lang="en-US" sz="1100" b="1" dirty="0"/>
              <a:t> Costume - The Gay </a:t>
            </a:r>
            <a:r>
              <a:rPr lang="en-US" sz="1100" b="1" dirty="0" smtClean="0"/>
              <a:t>90's. </a:t>
            </a:r>
            <a:r>
              <a:rPr lang="en-US" sz="1100" b="1" dirty="0"/>
              <a:t>retrieved from: http://www.cwu.edu/~robinsos/ppages/resources/Costume_History/findesiecle.htm</a:t>
            </a:r>
            <a:endParaRPr lang="en-US" sz="1100" dirty="0"/>
          </a:p>
        </p:txBody>
      </p:sp>
      <p:pic>
        <p:nvPicPr>
          <p:cNvPr id="3074" name="Picture 2" descr="http://www.cwu.edu/~robinsos/ppages/resources/Costume_History/images/legomut_small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066800"/>
            <a:ext cx="1816290" cy="2524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cwu.edu/~robinsos/ppages/resources/Costume_History/images/shirtwaist_small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979549"/>
            <a:ext cx="1847850" cy="2716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367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Edwardian Era 1890 -1914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66799"/>
            <a:ext cx="6477000" cy="5265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Women’s Fashion 1890-1910</a:t>
            </a:r>
          </a:p>
          <a:p>
            <a:r>
              <a:rPr lang="en-US" sz="2800" b="1" dirty="0"/>
              <a:t>Gibson Girl</a:t>
            </a:r>
            <a:r>
              <a:rPr lang="en-US" sz="2800" dirty="0"/>
              <a:t>—More often associated with the topknot hair style. Also a blouse with a single pleat which extended over each shoulder front and back, hiding the </a:t>
            </a:r>
            <a:r>
              <a:rPr lang="en-US" sz="2800" dirty="0" err="1"/>
              <a:t>armseye</a:t>
            </a:r>
            <a:r>
              <a:rPr lang="en-US" sz="2800" dirty="0"/>
              <a:t> of the shirtwaist. </a:t>
            </a:r>
          </a:p>
          <a:p>
            <a:pPr lvl="1"/>
            <a:r>
              <a:rPr lang="en-US" sz="2600" dirty="0" smtClean="0"/>
              <a:t>Image </a:t>
            </a:r>
            <a:r>
              <a:rPr lang="en-US" sz="2600" dirty="0"/>
              <a:t>of 'The New Woman' who was competitive, sporty and emancipated as well as beautiful. </a:t>
            </a:r>
          </a:p>
          <a:p>
            <a:endParaRPr lang="en-US" sz="3200" dirty="0" smtClean="0"/>
          </a:p>
        </p:txBody>
      </p:sp>
      <p:pic>
        <p:nvPicPr>
          <p:cNvPr id="4" name="Picture 8" descr="gibson gir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002" y="1084997"/>
            <a:ext cx="1543366" cy="2267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modeart1900b.jpg (50637 bytes)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139" y="3690580"/>
            <a:ext cx="151319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6200" y="5947839"/>
            <a:ext cx="38782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/>
              <a:t>Fin de </a:t>
            </a:r>
            <a:r>
              <a:rPr lang="en-US" sz="1100" b="1" dirty="0" err="1"/>
              <a:t>Siecle</a:t>
            </a:r>
            <a:r>
              <a:rPr lang="en-US" sz="1100" b="1" dirty="0"/>
              <a:t> Costume - The Gay </a:t>
            </a:r>
            <a:r>
              <a:rPr lang="en-US" sz="1100" b="1" dirty="0" smtClean="0"/>
              <a:t>90's. </a:t>
            </a:r>
            <a:r>
              <a:rPr lang="en-US" sz="1100" b="1" dirty="0"/>
              <a:t>retrieved from: http://www.cwu.edu/~robinsos/ppages/resources/Costume_History/findesiecle.htm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7213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Edwardian Era 1890 -1914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66799"/>
            <a:ext cx="6477000" cy="5265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Women’s Fashion 1900 -1907</a:t>
            </a:r>
          </a:p>
          <a:p>
            <a:r>
              <a:rPr lang="en-US" sz="2800" b="1" dirty="0"/>
              <a:t>The S-Bend corset and pouter pigeon effect</a:t>
            </a:r>
            <a:r>
              <a:rPr lang="en-US" sz="2800" dirty="0" smtClean="0"/>
              <a:t> </a:t>
            </a:r>
          </a:p>
          <a:p>
            <a:pPr lvl="1"/>
            <a:r>
              <a:rPr lang="en-US" sz="2400" dirty="0"/>
              <a:t>The high collar, S bend corset, trained skirt and lavish hat all had an effect on the posture of an Edwardian lady and it gave her a certain swaying grandeur. </a:t>
            </a:r>
            <a:endParaRPr lang="en-US" sz="2400" dirty="0" smtClean="0"/>
          </a:p>
          <a:p>
            <a:r>
              <a:rPr lang="en-US" sz="2800" dirty="0" smtClean="0"/>
              <a:t> Evening wear</a:t>
            </a:r>
          </a:p>
          <a:p>
            <a:pPr lvl="1"/>
            <a:r>
              <a:rPr lang="en-US" sz="2400" dirty="0" smtClean="0"/>
              <a:t>exceptionally low sweetheart, square and round décolleté necklines allowed women to wear quantities of fine jewelry. No cleavage was visible as the bust was suppressed into a </a:t>
            </a:r>
            <a:r>
              <a:rPr lang="en-US" sz="2400" dirty="0" err="1" smtClean="0"/>
              <a:t>monobosom</a:t>
            </a:r>
            <a:r>
              <a:rPr lang="en-US" sz="2400" dirty="0" smtClean="0"/>
              <a:t>.</a:t>
            </a:r>
          </a:p>
        </p:txBody>
      </p:sp>
      <p:pic>
        <p:nvPicPr>
          <p:cNvPr id="5122" name="Picture 2" descr="Picture of two ladies wearing pouched top day dresses. Edwardian fashion history and costume history. 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012" y="1066799"/>
            <a:ext cx="2182573" cy="2328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Picture of a lady in an S-bend dress. Edwardian fashion history and costume history. 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581400"/>
            <a:ext cx="1002473" cy="259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257800" y="6257836"/>
            <a:ext cx="38862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fr-FR" sz="1100" b="1" dirty="0"/>
              <a:t>La Belle Époque Edwardian </a:t>
            </a:r>
            <a:r>
              <a:rPr lang="fr-FR" sz="1100" b="1" dirty="0" err="1"/>
              <a:t>Fashion</a:t>
            </a:r>
            <a:r>
              <a:rPr lang="fr-FR" sz="1100" b="1" dirty="0"/>
              <a:t> </a:t>
            </a:r>
            <a:r>
              <a:rPr lang="fr-FR" sz="1100" b="1" dirty="0" err="1" smtClean="0"/>
              <a:t>History</a:t>
            </a:r>
            <a:r>
              <a:rPr lang="fr-FR" sz="1100" b="1" dirty="0" smtClean="0"/>
              <a:t>. </a:t>
            </a:r>
            <a:r>
              <a:rPr lang="fr-FR" sz="1100" b="1" dirty="0" err="1" smtClean="0"/>
              <a:t>Retrieved</a:t>
            </a:r>
            <a:r>
              <a:rPr lang="fr-FR" sz="1100" b="1" dirty="0" smtClean="0"/>
              <a:t> </a:t>
            </a:r>
            <a:r>
              <a:rPr lang="fr-FR" sz="1100" b="1" dirty="0" err="1" smtClean="0"/>
              <a:t>from</a:t>
            </a:r>
            <a:r>
              <a:rPr lang="fr-FR" sz="1100" b="1" dirty="0"/>
              <a:t>: http://www.fashion-era.com/la_belle_epoque_1890-1914_fashion.htm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3799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Edwardian Era 1890 -1914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66799"/>
            <a:ext cx="6477000" cy="5265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Women’s Accessories</a:t>
            </a:r>
          </a:p>
          <a:p>
            <a:r>
              <a:rPr lang="en-US" sz="2800" dirty="0" smtClean="0"/>
              <a:t>Gainsborough Hat— </a:t>
            </a:r>
            <a:r>
              <a:rPr lang="en-US" sz="2400" dirty="0" smtClean="0"/>
              <a:t>velvet</a:t>
            </a:r>
            <a:r>
              <a:rPr lang="en-US" sz="2400" dirty="0"/>
              <a:t>, beaver, or straw hat having a low crown and a broad brim, trimmed with feathers</a:t>
            </a:r>
            <a:r>
              <a:rPr lang="en-US" sz="2400" dirty="0" smtClean="0"/>
              <a:t>.</a:t>
            </a:r>
          </a:p>
          <a:p>
            <a:r>
              <a:rPr lang="en-US" sz="2800" dirty="0" smtClean="0"/>
              <a:t>Feathers</a:t>
            </a:r>
          </a:p>
          <a:p>
            <a:r>
              <a:rPr lang="en-US" sz="2800" dirty="0" smtClean="0"/>
              <a:t>Gloves</a:t>
            </a:r>
          </a:p>
          <a:p>
            <a:r>
              <a:rPr lang="en-US" sz="2800" dirty="0" smtClean="0"/>
              <a:t>Parasols</a:t>
            </a:r>
          </a:p>
          <a:p>
            <a:r>
              <a:rPr lang="en-US" sz="2800" dirty="0" smtClean="0"/>
              <a:t>Bags</a:t>
            </a:r>
            <a:endParaRPr lang="en-US" sz="2800" dirty="0"/>
          </a:p>
          <a:p>
            <a:endParaRPr lang="en-US" sz="2400" dirty="0" smtClean="0"/>
          </a:p>
        </p:txBody>
      </p:sp>
      <p:pic>
        <p:nvPicPr>
          <p:cNvPr id="6146" name="Picture 2" descr="Picture of a beautiful fashion plate c1912. The lady wears an extravagant fur and velvet trimmed  dress and wide picture hat with feathers. Edwardian fashion history and costume history. 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866" y="3962400"/>
            <a:ext cx="1704644" cy="2570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54194" y="6257836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fr-FR" sz="1100" b="1" dirty="0"/>
              <a:t>La Belle Époque Edwardian </a:t>
            </a:r>
            <a:r>
              <a:rPr lang="fr-FR" sz="1100" b="1" dirty="0" err="1"/>
              <a:t>Fashion</a:t>
            </a:r>
            <a:r>
              <a:rPr lang="fr-FR" sz="1100" b="1" dirty="0"/>
              <a:t> </a:t>
            </a:r>
            <a:r>
              <a:rPr lang="fr-FR" sz="1100" b="1" dirty="0" err="1" smtClean="0"/>
              <a:t>History</a:t>
            </a:r>
            <a:r>
              <a:rPr lang="fr-FR" sz="1100" b="1" dirty="0" smtClean="0"/>
              <a:t>. </a:t>
            </a:r>
            <a:r>
              <a:rPr lang="fr-FR" sz="1100" b="1" dirty="0" err="1" smtClean="0"/>
              <a:t>Retrieved</a:t>
            </a:r>
            <a:r>
              <a:rPr lang="fr-FR" sz="1100" b="1" dirty="0" smtClean="0"/>
              <a:t> </a:t>
            </a:r>
            <a:r>
              <a:rPr lang="fr-FR" sz="1100" b="1" dirty="0" err="1" smtClean="0"/>
              <a:t>from</a:t>
            </a:r>
            <a:r>
              <a:rPr lang="fr-FR" sz="1100" b="1" dirty="0"/>
              <a:t>: http://www.fashion-era.com/la_belle_epoque_1890-1914_fashion.htm</a:t>
            </a:r>
            <a:endParaRPr lang="en-US" sz="1100" dirty="0"/>
          </a:p>
        </p:txBody>
      </p:sp>
      <p:pic>
        <p:nvPicPr>
          <p:cNvPr id="6150" name="Picture 6" descr="http://t3.gstatic.com/images?q=tbn:ANd9GcSZtLHSlo_FOJx5lI0dJF2HXo9dz3tTMT4oBg3dCqY0Ov95CsQEA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125" y="3124200"/>
            <a:ext cx="1525657" cy="230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cwu.edu/~robinsos/ppages/resources/Costume_History/images/Gainshat_small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295400"/>
            <a:ext cx="1714500" cy="2468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33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Edwardian Era 1890 -1914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Think Movies:</a:t>
            </a:r>
          </a:p>
          <a:p>
            <a:pPr marL="18288" indent="0">
              <a:buNone/>
            </a:pPr>
            <a:r>
              <a:rPr lang="en-US" sz="3200" i="1" dirty="0" smtClean="0"/>
              <a:t>Anne of Green Gables</a:t>
            </a:r>
          </a:p>
          <a:p>
            <a:pPr marL="18288" indent="0">
              <a:buNone/>
            </a:pPr>
            <a:r>
              <a:rPr lang="en-US" sz="3200" i="1" dirty="0" smtClean="0"/>
              <a:t>Titanic</a:t>
            </a:r>
          </a:p>
          <a:p>
            <a:pPr marL="18288" indent="0">
              <a:buNone/>
            </a:pPr>
            <a:r>
              <a:rPr lang="en-US" sz="3200" i="1" dirty="0" smtClean="0"/>
              <a:t>Finding </a:t>
            </a:r>
            <a:r>
              <a:rPr lang="en-US" sz="3200" i="1" dirty="0" err="1" smtClean="0"/>
              <a:t>Neverland</a:t>
            </a:r>
            <a:endParaRPr lang="en-US" sz="3200" i="1" dirty="0" smtClean="0"/>
          </a:p>
          <a:p>
            <a:pPr marL="18288" indent="0">
              <a:buNone/>
            </a:pPr>
            <a:r>
              <a:rPr lang="en-US" sz="3200" i="1" dirty="0" smtClean="0"/>
              <a:t>My Fair Lady</a:t>
            </a:r>
          </a:p>
          <a:p>
            <a:pPr marL="18288" indent="0">
              <a:buNone/>
            </a:pPr>
            <a:r>
              <a:rPr lang="en-US" sz="3200" i="1" dirty="0" smtClean="0"/>
              <a:t>Legends of the Fall</a:t>
            </a:r>
          </a:p>
          <a:p>
            <a:pPr marL="18288" indent="0">
              <a:buNone/>
            </a:pPr>
            <a:endParaRPr lang="en-US" sz="2800" dirty="0" smtClean="0"/>
          </a:p>
        </p:txBody>
      </p:sp>
      <p:pic>
        <p:nvPicPr>
          <p:cNvPr id="8194" name="Picture 2" descr="http://www.erasofelegance.com/entertainment/movies/anne3/anne3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074738"/>
            <a:ext cx="142875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ww.erasofelegance.com/entertainment/movies/neverland/neverland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212" y="1342597"/>
            <a:ext cx="1520588" cy="2280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ww.erasofelegance.com/entertainment/movies/titanic/titanic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637128"/>
            <a:ext cx="142875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www.erasofelegance.com/entertainment/movies/fairlady/fairlady.jp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137" y="3962400"/>
            <a:ext cx="1657350" cy="2386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9612" y="6488668"/>
            <a:ext cx="4983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http://www.erasofelegance.com/entertainment/edwardianmovies.html</a:t>
            </a:r>
          </a:p>
        </p:txBody>
      </p:sp>
    </p:spTree>
    <p:extLst>
      <p:ext uri="{BB962C8B-B14F-4D97-AF65-F5344CB8AC3E}">
        <p14:creationId xmlns:p14="http://schemas.microsoft.com/office/powerpoint/2010/main" val="32370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Medieval/Middle Ages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81000" y="1219200"/>
            <a:ext cx="8229600" cy="51816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800" b="1" dirty="0" smtClean="0">
                <a:effectLst/>
              </a:rPr>
              <a:t>Early Period: 1100-1199</a:t>
            </a:r>
          </a:p>
          <a:p>
            <a:pPr lvl="2"/>
            <a:r>
              <a:rPr lang="en-US" sz="2600" b="1" dirty="0" smtClean="0">
                <a:effectLst/>
              </a:rPr>
              <a:t>simple shaped fitted tunic for men</a:t>
            </a:r>
          </a:p>
          <a:p>
            <a:pPr lvl="2"/>
            <a:r>
              <a:rPr lang="en-US" sz="2600" b="1" dirty="0" smtClean="0">
                <a:effectLst/>
              </a:rPr>
              <a:t>Long, wide gown with decorative embroidery for women</a:t>
            </a:r>
          </a:p>
          <a:p>
            <a:pPr lvl="1"/>
            <a:r>
              <a:rPr lang="en-US" sz="2800" dirty="0"/>
              <a:t>The </a:t>
            </a:r>
            <a:r>
              <a:rPr lang="en-US" sz="2800" dirty="0" err="1" smtClean="0"/>
              <a:t>Bliaut</a:t>
            </a:r>
            <a:r>
              <a:rPr lang="en-US" sz="2800" dirty="0" smtClean="0"/>
              <a:t> </a:t>
            </a:r>
            <a:r>
              <a:rPr lang="en-US" sz="2800" dirty="0"/>
              <a:t>was a dress worn by woman or men in this time period</a:t>
            </a:r>
            <a:r>
              <a:rPr lang="en-US" sz="2800" dirty="0" smtClean="0"/>
              <a:t>.</a:t>
            </a:r>
          </a:p>
          <a:p>
            <a:pPr lvl="1"/>
            <a:r>
              <a:rPr lang="en-US" sz="2800" dirty="0" smtClean="0"/>
              <a:t>Hose took the place of trousers</a:t>
            </a:r>
          </a:p>
          <a:p>
            <a:pPr lvl="1"/>
            <a:r>
              <a:rPr lang="en-US" sz="2800" dirty="0" smtClean="0"/>
              <a:t>THINK MOVIE: Robin Hood</a:t>
            </a:r>
          </a:p>
          <a:p>
            <a:pPr marL="384048" lvl="1" indent="0">
              <a:buNone/>
            </a:pPr>
            <a:endParaRPr lang="en-US" sz="2800" dirty="0"/>
          </a:p>
          <a:p>
            <a:pPr lvl="1"/>
            <a:endParaRPr lang="en-US" sz="2800" dirty="0" smtClean="0"/>
          </a:p>
        </p:txBody>
      </p:sp>
      <p:pic>
        <p:nvPicPr>
          <p:cNvPr id="4" name="Picture 5" descr="12-1300'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761509"/>
            <a:ext cx="2336573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160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Medieval/Middle Ages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81000" y="1219200"/>
            <a:ext cx="8229600" cy="51816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3200" b="1" dirty="0">
                <a:effectLst/>
              </a:rPr>
              <a:t>A</a:t>
            </a:r>
            <a:r>
              <a:rPr lang="en-US" sz="3200" b="1" dirty="0" smtClean="0">
                <a:effectLst/>
              </a:rPr>
              <a:t>fter 1200</a:t>
            </a:r>
          </a:p>
          <a:p>
            <a:pPr lvl="1"/>
            <a:r>
              <a:rPr lang="en-US" sz="3000" b="1" dirty="0" smtClean="0">
                <a:effectLst/>
              </a:rPr>
              <a:t>Men</a:t>
            </a:r>
          </a:p>
          <a:p>
            <a:pPr lvl="2"/>
            <a:r>
              <a:rPr lang="en-US" sz="2800" b="1" dirty="0" smtClean="0">
                <a:effectLst/>
              </a:rPr>
              <a:t>Tight short clothes with long pointed shoes</a:t>
            </a:r>
          </a:p>
          <a:p>
            <a:pPr lvl="3"/>
            <a:r>
              <a:rPr lang="en-US" sz="2200" b="1" dirty="0" smtClean="0">
                <a:effectLst/>
              </a:rPr>
              <a:t>The longer the point the higher the status</a:t>
            </a:r>
          </a:p>
          <a:p>
            <a:pPr marL="749808" lvl="2" indent="0">
              <a:buNone/>
            </a:pPr>
            <a:endParaRPr lang="en-US" sz="4000" b="1" dirty="0" smtClean="0">
              <a:effectLst/>
            </a:endParaRPr>
          </a:p>
          <a:p>
            <a:pPr marL="384048" lvl="1" indent="0">
              <a:buNone/>
            </a:pPr>
            <a:endParaRPr lang="en-US" sz="2800" dirty="0"/>
          </a:p>
          <a:p>
            <a:pPr lvl="1"/>
            <a:endParaRPr lang="en-US" sz="2800" dirty="0" smtClean="0"/>
          </a:p>
        </p:txBody>
      </p:sp>
      <p:pic>
        <p:nvPicPr>
          <p:cNvPr id="5122" name="Picture 2" descr="Man's Costume - Henry III E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934691"/>
            <a:ext cx="1071327" cy="2705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Male Costume - Henry II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173" y="3934691"/>
            <a:ext cx="1371600" cy="2770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442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Medieval/Middle Ages</a:t>
            </a:r>
            <a:endParaRPr lang="en-US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04800" y="1219200"/>
            <a:ext cx="7543800" cy="5486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3200" b="1" dirty="0">
                <a:effectLst/>
              </a:rPr>
              <a:t>A</a:t>
            </a:r>
            <a:r>
              <a:rPr lang="en-US" sz="3200" b="1" dirty="0" smtClean="0">
                <a:effectLst/>
              </a:rPr>
              <a:t>fter 1200</a:t>
            </a:r>
          </a:p>
          <a:p>
            <a:pPr lvl="1"/>
            <a:r>
              <a:rPr lang="en-US" sz="3000" b="1" dirty="0" smtClean="0">
                <a:effectLst/>
              </a:rPr>
              <a:t>Women</a:t>
            </a:r>
          </a:p>
          <a:p>
            <a:pPr lvl="2"/>
            <a:r>
              <a:rPr lang="en-US" sz="2400" b="1" dirty="0" smtClean="0">
                <a:effectLst/>
              </a:rPr>
              <a:t>Began to use tight lacing </a:t>
            </a:r>
            <a:r>
              <a:rPr lang="en-US" sz="2400" b="1" dirty="0">
                <a:effectLst/>
              </a:rPr>
              <a:t>on women's </a:t>
            </a:r>
          </a:p>
          <a:p>
            <a:pPr marL="749808" lvl="2" indent="0">
              <a:buNone/>
            </a:pPr>
            <a:r>
              <a:rPr lang="en-US" sz="2400" b="1" dirty="0">
                <a:effectLst/>
              </a:rPr>
              <a:t> </a:t>
            </a:r>
            <a:r>
              <a:rPr lang="en-US" sz="2400" b="1" dirty="0" smtClean="0">
                <a:effectLst/>
              </a:rPr>
              <a:t>   to </a:t>
            </a:r>
            <a:r>
              <a:rPr lang="en-US" sz="2400" b="1" dirty="0">
                <a:effectLst/>
              </a:rPr>
              <a:t>create a form fitting </a:t>
            </a:r>
            <a:r>
              <a:rPr lang="en-US" sz="2400" b="1" dirty="0" smtClean="0">
                <a:effectLst/>
              </a:rPr>
              <a:t>shape</a:t>
            </a:r>
          </a:p>
          <a:p>
            <a:pPr lvl="3"/>
            <a:r>
              <a:rPr lang="en-US" sz="2300" b="1" dirty="0" smtClean="0">
                <a:effectLst/>
              </a:rPr>
              <a:t>girdled </a:t>
            </a:r>
            <a:r>
              <a:rPr lang="en-US" sz="2300" b="1" dirty="0">
                <a:effectLst/>
              </a:rPr>
              <a:t>at the </a:t>
            </a:r>
            <a:r>
              <a:rPr lang="en-US" sz="2300" b="1" dirty="0" smtClean="0">
                <a:effectLst/>
              </a:rPr>
              <a:t>hips</a:t>
            </a:r>
          </a:p>
          <a:p>
            <a:pPr lvl="3"/>
            <a:r>
              <a:rPr lang="en-US" sz="2300" b="1" dirty="0" smtClean="0">
                <a:effectLst/>
              </a:rPr>
              <a:t>created </a:t>
            </a:r>
            <a:r>
              <a:rPr lang="en-US" sz="2300" b="1" dirty="0">
                <a:effectLst/>
              </a:rPr>
              <a:t>a </a:t>
            </a:r>
            <a:r>
              <a:rPr lang="en-US" sz="2300" b="1" dirty="0" smtClean="0">
                <a:effectLst/>
              </a:rPr>
              <a:t>long - </a:t>
            </a:r>
            <a:r>
              <a:rPr lang="en-US" sz="2300" b="1" dirty="0" err="1" smtClean="0">
                <a:effectLst/>
              </a:rPr>
              <a:t>waisted</a:t>
            </a:r>
            <a:r>
              <a:rPr lang="en-US" sz="2300" b="1" dirty="0" smtClean="0">
                <a:effectLst/>
              </a:rPr>
              <a:t> appearance</a:t>
            </a:r>
          </a:p>
          <a:p>
            <a:pPr lvl="2"/>
            <a:r>
              <a:rPr lang="en-US" sz="2400" b="1" dirty="0" smtClean="0">
                <a:effectLst/>
              </a:rPr>
              <a:t>Long, trailing gowns</a:t>
            </a:r>
          </a:p>
          <a:p>
            <a:pPr lvl="2"/>
            <a:r>
              <a:rPr lang="en-US" sz="2400" b="1" dirty="0" err="1" smtClean="0"/>
              <a:t>Hennin</a:t>
            </a:r>
            <a:r>
              <a:rPr lang="en-US" sz="2400" b="1" dirty="0" smtClean="0"/>
              <a:t>, worn 1300- 1400,was </a:t>
            </a:r>
            <a:r>
              <a:rPr lang="en-US" sz="2400" b="1" dirty="0"/>
              <a:t>a cone-like hat resembling the spires of the cathedral spire</a:t>
            </a:r>
            <a:r>
              <a:rPr lang="en-US" sz="2400" b="1" dirty="0" smtClean="0"/>
              <a:t>.</a:t>
            </a:r>
          </a:p>
          <a:p>
            <a:pPr marL="384048" lvl="1" indent="0">
              <a:buNone/>
            </a:pPr>
            <a:endParaRPr lang="en-US" sz="4000" b="1" dirty="0" smtClean="0">
              <a:effectLst/>
            </a:endParaRPr>
          </a:p>
          <a:p>
            <a:pPr lvl="2"/>
            <a:endParaRPr lang="en-US" sz="2600" b="1" dirty="0" smtClean="0">
              <a:effectLst/>
            </a:endParaRPr>
          </a:p>
          <a:p>
            <a:pPr marL="384048" lvl="1" indent="0">
              <a:buNone/>
            </a:pPr>
            <a:endParaRPr lang="en-US" sz="2800" dirty="0"/>
          </a:p>
          <a:p>
            <a:pPr lvl="1"/>
            <a:endParaRPr lang="en-US" sz="2800" dirty="0" smtClean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7" r="50014" b="7762"/>
          <a:stretch>
            <a:fillRect/>
          </a:stretch>
        </p:blipFill>
        <p:spPr bwMode="auto">
          <a:xfrm>
            <a:off x="6705600" y="1292225"/>
            <a:ext cx="2014131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2050" name="Picture 2" descr="http://t3.gstatic.com/images?q=tbn:ANd9GcTCXpJ9AZL1gxnJVcQAQg9k7SlaykwvckyobHw56TJJAVft0jxf15Ozh2yJB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631" y="4572000"/>
            <a:ext cx="1120851" cy="1727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5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2045</TotalTime>
  <Words>3543</Words>
  <Application>Microsoft Office PowerPoint</Application>
  <PresentationFormat>On-screen Show (4:3)</PresentationFormat>
  <Paragraphs>501</Paragraphs>
  <Slides>64</Slides>
  <Notes>2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5" baseType="lpstr">
      <vt:lpstr>Elemental</vt:lpstr>
      <vt:lpstr>History of Costume </vt:lpstr>
      <vt:lpstr>The Dark Ages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JTHS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History of Costume</dc:title>
  <dc:creator>Bethany Wendt</dc:creator>
  <cp:lastModifiedBy>Bethany Wendt</cp:lastModifiedBy>
  <cp:revision>157</cp:revision>
  <cp:lastPrinted>2012-01-30T13:48:05Z</cp:lastPrinted>
  <dcterms:created xsi:type="dcterms:W3CDTF">2012-01-22T21:59:04Z</dcterms:created>
  <dcterms:modified xsi:type="dcterms:W3CDTF">2012-02-06T17:58:10Z</dcterms:modified>
</cp:coreProperties>
</file>